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8"/>
  </p:notesMasterIdLst>
  <p:sldIdLst>
    <p:sldId id="256" r:id="rId2"/>
    <p:sldId id="257" r:id="rId3"/>
    <p:sldId id="258" r:id="rId4"/>
    <p:sldId id="340" r:id="rId5"/>
    <p:sldId id="259" r:id="rId6"/>
    <p:sldId id="260" r:id="rId7"/>
    <p:sldId id="261" r:id="rId8"/>
    <p:sldId id="341" r:id="rId9"/>
    <p:sldId id="262" r:id="rId10"/>
    <p:sldId id="342" r:id="rId11"/>
    <p:sldId id="343" r:id="rId12"/>
    <p:sldId id="344" r:id="rId13"/>
    <p:sldId id="265" r:id="rId14"/>
    <p:sldId id="266" r:id="rId15"/>
    <p:sldId id="267" r:id="rId16"/>
    <p:sldId id="268" r:id="rId17"/>
    <p:sldId id="269" r:id="rId18"/>
    <p:sldId id="345" r:id="rId19"/>
    <p:sldId id="270" r:id="rId20"/>
    <p:sldId id="271" r:id="rId21"/>
    <p:sldId id="346" r:id="rId22"/>
    <p:sldId id="272" r:id="rId23"/>
    <p:sldId id="273" r:id="rId24"/>
    <p:sldId id="274" r:id="rId25"/>
    <p:sldId id="275" r:id="rId26"/>
    <p:sldId id="276" r:id="rId27"/>
    <p:sldId id="277" r:id="rId28"/>
    <p:sldId id="278" r:id="rId29"/>
    <p:sldId id="350" r:id="rId30"/>
    <p:sldId id="347" r:id="rId31"/>
    <p:sldId id="351" r:id="rId32"/>
    <p:sldId id="348" r:id="rId33"/>
    <p:sldId id="352" r:id="rId34"/>
    <p:sldId id="279" r:id="rId35"/>
    <p:sldId id="280" r:id="rId36"/>
    <p:sldId id="281" r:id="rId37"/>
    <p:sldId id="282" r:id="rId38"/>
    <p:sldId id="353" r:id="rId39"/>
    <p:sldId id="354" r:id="rId40"/>
    <p:sldId id="355" r:id="rId41"/>
    <p:sldId id="357" r:id="rId42"/>
    <p:sldId id="358" r:id="rId43"/>
    <p:sldId id="359" r:id="rId44"/>
    <p:sldId id="360" r:id="rId45"/>
    <p:sldId id="361" r:id="rId46"/>
    <p:sldId id="362" r:id="rId47"/>
    <p:sldId id="283" r:id="rId48"/>
    <p:sldId id="349"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 id="296" r:id="rId62"/>
    <p:sldId id="297" r:id="rId63"/>
    <p:sldId id="298" r:id="rId64"/>
    <p:sldId id="299" r:id="rId65"/>
    <p:sldId id="300" r:id="rId66"/>
    <p:sldId id="301" r:id="rId67"/>
    <p:sldId id="363" r:id="rId68"/>
    <p:sldId id="364" r:id="rId69"/>
    <p:sldId id="365" r:id="rId70"/>
    <p:sldId id="366" r:id="rId71"/>
    <p:sldId id="367" r:id="rId72"/>
    <p:sldId id="368" r:id="rId73"/>
    <p:sldId id="302" r:id="rId74"/>
    <p:sldId id="303" r:id="rId75"/>
    <p:sldId id="304" r:id="rId76"/>
    <p:sldId id="305" r:id="rId77"/>
    <p:sldId id="306" r:id="rId78"/>
    <p:sldId id="308" r:id="rId79"/>
    <p:sldId id="369" r:id="rId80"/>
    <p:sldId id="309" r:id="rId81"/>
    <p:sldId id="310" r:id="rId82"/>
    <p:sldId id="311" r:id="rId83"/>
    <p:sldId id="312" r:id="rId84"/>
    <p:sldId id="313" r:id="rId85"/>
    <p:sldId id="314" r:id="rId86"/>
    <p:sldId id="315" r:id="rId87"/>
    <p:sldId id="370" r:id="rId88"/>
    <p:sldId id="317" r:id="rId89"/>
    <p:sldId id="318" r:id="rId90"/>
    <p:sldId id="319" r:id="rId91"/>
    <p:sldId id="321" r:id="rId92"/>
    <p:sldId id="322" r:id="rId93"/>
    <p:sldId id="323" r:id="rId94"/>
    <p:sldId id="324" r:id="rId95"/>
    <p:sldId id="325" r:id="rId96"/>
    <p:sldId id="327" r:id="rId97"/>
    <p:sldId id="328" r:id="rId98"/>
    <p:sldId id="329" r:id="rId99"/>
    <p:sldId id="330" r:id="rId100"/>
    <p:sldId id="331" r:id="rId101"/>
    <p:sldId id="332" r:id="rId102"/>
    <p:sldId id="333" r:id="rId103"/>
    <p:sldId id="334" r:id="rId104"/>
    <p:sldId id="335" r:id="rId105"/>
    <p:sldId id="336" r:id="rId106"/>
    <p:sldId id="337" r:id="rId107"/>
    <p:sldId id="338" r:id="rId108"/>
    <p:sldId id="339" r:id="rId109"/>
    <p:sldId id="371" r:id="rId110"/>
    <p:sldId id="372" r:id="rId111"/>
    <p:sldId id="392" r:id="rId112"/>
    <p:sldId id="373" r:id="rId113"/>
    <p:sldId id="307" r:id="rId114"/>
    <p:sldId id="394" r:id="rId115"/>
    <p:sldId id="395" r:id="rId116"/>
    <p:sldId id="396" r:id="rId117"/>
    <p:sldId id="397" r:id="rId118"/>
    <p:sldId id="374" r:id="rId119"/>
    <p:sldId id="375" r:id="rId120"/>
    <p:sldId id="378" r:id="rId121"/>
    <p:sldId id="379" r:id="rId122"/>
    <p:sldId id="376" r:id="rId123"/>
    <p:sldId id="377" r:id="rId124"/>
    <p:sldId id="380" r:id="rId125"/>
    <p:sldId id="381" r:id="rId126"/>
    <p:sldId id="382" r:id="rId127"/>
    <p:sldId id="383" r:id="rId128"/>
    <p:sldId id="384" r:id="rId129"/>
    <p:sldId id="385" r:id="rId130"/>
    <p:sldId id="386" r:id="rId131"/>
    <p:sldId id="387" r:id="rId132"/>
    <p:sldId id="388" r:id="rId133"/>
    <p:sldId id="389" r:id="rId134"/>
    <p:sldId id="393" r:id="rId135"/>
    <p:sldId id="390" r:id="rId136"/>
    <p:sldId id="391" r:id="rId13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2706" autoAdjust="0"/>
  </p:normalViewPr>
  <p:slideViewPr>
    <p:cSldViewPr snapToGrid="0" snapToObjects="1">
      <p:cViewPr varScale="1">
        <p:scale>
          <a:sx n="52" d="100"/>
          <a:sy n="52" d="100"/>
        </p:scale>
        <p:origin x="83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C3DFFA-7C66-B347-8F69-4AB69B0ACC1F}" type="datetimeFigureOut">
              <a:rPr kumimoji="1" lang="zh-CN" altLang="en-US" smtClean="0"/>
              <a:t>2021/7/2</a:t>
            </a:fld>
            <a:endParaRPr kumimoji="1" lang="zh-CN" alt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1DD34B-6EC4-E241-9170-02E44E2D55BB}" type="slidenum">
              <a:rPr kumimoji="1" lang="zh-CN" altLang="en-US" smtClean="0"/>
              <a:t>‹#›</a:t>
            </a:fld>
            <a:endParaRPr kumimoji="1" lang="zh-CN" altLang="en-US"/>
          </a:p>
        </p:txBody>
      </p:sp>
    </p:spTree>
    <p:extLst>
      <p:ext uri="{BB962C8B-B14F-4D97-AF65-F5344CB8AC3E}">
        <p14:creationId xmlns:p14="http://schemas.microsoft.com/office/powerpoint/2010/main" val="1907990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ltLang="zh-CN" dirty="0"/>
              <a:t>(1) “</a:t>
            </a:r>
            <a:r>
              <a:rPr lang="zh-CN" altLang="en-US" dirty="0"/>
              <a:t>中断请求”信号。待</a:t>
            </a:r>
            <a:r>
              <a:rPr lang="en-US" altLang="zh-CN" dirty="0"/>
              <a:t>CPU</a:t>
            </a:r>
            <a:r>
              <a:rPr lang="zh-CN" altLang="en-US" dirty="0"/>
              <a:t>执行完当前指令后，响应该请求，中止当前执行的程序，转去执行中断程序。当处理完毕后，再返回原程序继续运行下去。</a:t>
            </a:r>
            <a:endParaRPr lang="en-US" altLang="zh-CN" dirty="0"/>
          </a:p>
          <a:p>
            <a:pPr lvl="1"/>
            <a:endParaRPr lang="en-US" altLang="zh-CN" dirty="0"/>
          </a:p>
          <a:p>
            <a:pPr lvl="1"/>
            <a:r>
              <a:rPr lang="en-US" altLang="zh-CN" dirty="0"/>
              <a:t>(2)DMA</a:t>
            </a:r>
            <a:r>
              <a:rPr lang="zh-CN" altLang="en-US" dirty="0"/>
              <a:t>请求信号。等</a:t>
            </a:r>
            <a:r>
              <a:rPr lang="en-US" altLang="zh-CN" dirty="0"/>
              <a:t>CPU</a:t>
            </a:r>
            <a:r>
              <a:rPr lang="zh-CN" altLang="en-US" dirty="0"/>
              <a:t>完成当前机器周期操作后，暂停工作，让出总线给</a:t>
            </a:r>
            <a:r>
              <a:rPr lang="en-US" altLang="zh-CN" dirty="0"/>
              <a:t>I/O</a:t>
            </a:r>
            <a:r>
              <a:rPr lang="zh-CN" altLang="en-US" dirty="0"/>
              <a:t>设备，在完成</a:t>
            </a:r>
            <a:r>
              <a:rPr lang="en-US" altLang="zh-CN" dirty="0"/>
              <a:t>I/O</a:t>
            </a:r>
            <a:r>
              <a:rPr lang="zh-CN" altLang="en-US" dirty="0"/>
              <a:t>设备与存储器之间的传送数据操作后，</a:t>
            </a:r>
            <a:r>
              <a:rPr lang="en-US" altLang="zh-CN" dirty="0"/>
              <a:t>CPU</a:t>
            </a:r>
            <a:r>
              <a:rPr lang="zh-CN" altLang="en-US" dirty="0"/>
              <a:t>从暂时中止的机器周期开始继续执行指令。</a:t>
            </a:r>
            <a:r>
              <a:rPr lang="en-US" altLang="zh-CN" dirty="0"/>
              <a:t>DMA</a:t>
            </a:r>
            <a:r>
              <a:rPr lang="zh-CN" altLang="en-US" dirty="0"/>
              <a:t>操作不允许改变</a:t>
            </a:r>
            <a:r>
              <a:rPr lang="en-US" altLang="zh-CN" dirty="0"/>
              <a:t>CPU</a:t>
            </a:r>
            <a:r>
              <a:rPr lang="zh-CN" altLang="en-US" dirty="0"/>
              <a:t>中任一寄存器状态</a:t>
            </a:r>
            <a:r>
              <a:rPr lang="en-US" altLang="zh-CN" dirty="0"/>
              <a:t>(</a:t>
            </a:r>
            <a:r>
              <a:rPr lang="zh-CN" altLang="en-US" dirty="0"/>
              <a:t>除</a:t>
            </a:r>
            <a:r>
              <a:rPr lang="en-US" altLang="zh-CN" dirty="0"/>
              <a:t>DMA</a:t>
            </a:r>
            <a:r>
              <a:rPr lang="zh-CN" altLang="en-US" dirty="0"/>
              <a:t>专用部件外</a:t>
            </a:r>
            <a:r>
              <a:rPr lang="en-US" altLang="zh-CN" dirty="0"/>
              <a:t>)</a:t>
            </a:r>
            <a:r>
              <a:rPr lang="zh-CN" altLang="en-US" dirty="0"/>
              <a:t>，否则会影响</a:t>
            </a:r>
            <a:r>
              <a:rPr lang="en-US" altLang="zh-CN" dirty="0"/>
              <a:t>CPU</a:t>
            </a:r>
            <a:r>
              <a:rPr lang="zh-CN" altLang="en-US" dirty="0"/>
              <a:t>工作的正确性。</a:t>
            </a:r>
            <a:endParaRPr lang="en-US" altLang="zh-CN"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5</a:t>
            </a:fld>
            <a:endParaRPr kumimoji="1" lang="zh-CN" altLang="en-US"/>
          </a:p>
        </p:txBody>
      </p:sp>
    </p:spTree>
    <p:extLst>
      <p:ext uri="{BB962C8B-B14F-4D97-AF65-F5344CB8AC3E}">
        <p14:creationId xmlns:p14="http://schemas.microsoft.com/office/powerpoint/2010/main" val="1613978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指令由操作码与地址码两部分组成，其中操作码表示当前正在执行的是什么指令。各条指令所需实现的操作随指令而异。假如操作码有</a:t>
            </a:r>
            <a:r>
              <a:rPr lang="en-US" altLang="zh-CN" dirty="0"/>
              <a:t>7</a:t>
            </a:r>
            <a:r>
              <a:rPr lang="zh-CN" altLang="en-US" dirty="0"/>
              <a:t>位，则最多可表示</a:t>
            </a:r>
            <a:r>
              <a:rPr lang="en-US" altLang="zh-CN" dirty="0"/>
              <a:t>128</a:t>
            </a:r>
            <a:r>
              <a:rPr lang="zh-CN" altLang="en-US" dirty="0"/>
              <a:t>条指令，一般在机器内设置一个指令译码器，其输入为操作码</a:t>
            </a:r>
            <a:r>
              <a:rPr lang="en-US" altLang="zh-CN" dirty="0"/>
              <a:t>(7</a:t>
            </a:r>
            <a:r>
              <a:rPr lang="zh-CN" altLang="en-US" dirty="0"/>
              <a:t>位</a:t>
            </a:r>
            <a:r>
              <a:rPr lang="en-US" altLang="zh-CN" dirty="0"/>
              <a:t>)</a:t>
            </a:r>
            <a:r>
              <a:rPr lang="zh-CN" altLang="en-US" dirty="0"/>
              <a:t>，输出有</a:t>
            </a:r>
            <a:r>
              <a:rPr lang="en-US" altLang="zh-CN" dirty="0"/>
              <a:t>128</a:t>
            </a:r>
            <a:r>
              <a:rPr lang="zh-CN" altLang="en-US" dirty="0"/>
              <a:t>根线，在任何时候，有且仅有一根线为高电位，其余均为低电位</a:t>
            </a:r>
            <a:r>
              <a:rPr lang="en-US" altLang="zh-CN" dirty="0"/>
              <a:t>(</a:t>
            </a:r>
            <a:r>
              <a:rPr lang="zh-CN" altLang="en-US" dirty="0"/>
              <a:t>或反之，即一根线为低电位，其余为高电位</a:t>
            </a:r>
            <a:r>
              <a:rPr lang="en-US" altLang="zh-CN" dirty="0"/>
              <a:t>)</a:t>
            </a:r>
            <a:r>
              <a:rPr lang="zh-CN" altLang="en-US" dirty="0"/>
              <a:t>，每根输出线表示一条指令，因此译码器的输出可以反映出当前正在执行的指令。</a:t>
            </a:r>
          </a:p>
          <a:p>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由译码器的输出和机器周期状态</a:t>
            </a:r>
            <a:r>
              <a:rPr lang="en-US" altLang="zh-CN" dirty="0"/>
              <a:t>cy1</a:t>
            </a:r>
            <a:r>
              <a:rPr lang="zh-CN" altLang="en-US" dirty="0"/>
              <a:t>～</a:t>
            </a:r>
            <a:r>
              <a:rPr lang="en-US" altLang="zh-CN" dirty="0"/>
              <a:t>cy4</a:t>
            </a:r>
            <a:r>
              <a:rPr lang="zh-CN" altLang="en-US" dirty="0"/>
              <a:t>作为输入，使用逻辑电路产生操作控制信号，其框图如图所示。实际上为了简化逻辑，译码器与组合逻辑是结合在一起设计的。</a:t>
            </a:r>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78</a:t>
            </a:fld>
            <a:endParaRPr kumimoji="1" lang="zh-CN" altLang="en-US"/>
          </a:p>
        </p:txBody>
      </p:sp>
    </p:spTree>
    <p:extLst>
      <p:ext uri="{BB962C8B-B14F-4D97-AF65-F5344CB8AC3E}">
        <p14:creationId xmlns:p14="http://schemas.microsoft.com/office/powerpoint/2010/main" val="1595509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zh-CN" altLang="en-US" dirty="0"/>
              <a:t>这里我们主要讨论图</a:t>
            </a:r>
            <a:r>
              <a:rPr lang="en-US" altLang="zh-CN" dirty="0"/>
              <a:t>6.24</a:t>
            </a:r>
            <a:r>
              <a:rPr lang="zh-CN" altLang="en-US" dirty="0"/>
              <a:t>中的</a:t>
            </a:r>
            <a:r>
              <a:rPr lang="zh-CN" altLang="en-US" dirty="0">
                <a:latin typeface="Arial" charset="0"/>
              </a:rPr>
              <a:t>“</a:t>
            </a:r>
            <a:r>
              <a:rPr lang="zh-CN" altLang="en-US" dirty="0"/>
              <a:t>组合逻辑电路</a:t>
            </a:r>
            <a:r>
              <a:rPr lang="zh-CN" altLang="en-US" dirty="0">
                <a:latin typeface="Arial" charset="0"/>
              </a:rPr>
              <a:t>”</a:t>
            </a:r>
            <a:r>
              <a:rPr lang="zh-CN" altLang="en-US" dirty="0"/>
              <a:t>究竟是由什么组成的。</a:t>
            </a:r>
            <a:endParaRPr lang="en-US" altLang="zh-CN" dirty="0"/>
          </a:p>
          <a:p>
            <a:pPr eaLnBrk="1" hangingPunct="1">
              <a:defRPr/>
            </a:pPr>
            <a:endParaRPr lang="zh-CN" altLang="en-US" dirty="0"/>
          </a:p>
          <a:p>
            <a:pPr eaLnBrk="1" hangingPunct="1">
              <a:defRPr/>
            </a:pPr>
            <a:r>
              <a:rPr lang="zh-CN" altLang="en-US" dirty="0"/>
              <a:t>仍以加法指令为例，如前所述，假设一条加法指令的功能是由四个机器周期</a:t>
            </a:r>
            <a:r>
              <a:rPr lang="en-US" altLang="zh-CN" dirty="0"/>
              <a:t>cy1</a:t>
            </a:r>
            <a:r>
              <a:rPr lang="zh-CN" altLang="en-US" dirty="0"/>
              <a:t>～</a:t>
            </a:r>
            <a:r>
              <a:rPr lang="en-US" altLang="zh-CN" dirty="0"/>
              <a:t>cy4</a:t>
            </a:r>
            <a:r>
              <a:rPr lang="zh-CN" altLang="en-US" dirty="0"/>
              <a:t>完成的，分别为取指、计算有效地址、取操作数、进行加法运算并送结果。</a:t>
            </a:r>
            <a:endParaRPr lang="en-US" altLang="zh-CN" dirty="0"/>
          </a:p>
          <a:p>
            <a:pPr eaLnBrk="1" hangingPunct="1">
              <a:defRPr/>
            </a:pPr>
            <a:endParaRPr lang="zh-CN" altLang="en-US" dirty="0"/>
          </a:p>
          <a:p>
            <a:pPr eaLnBrk="1" hangingPunct="1">
              <a:defRPr/>
            </a:pPr>
            <a:r>
              <a:rPr lang="zh-CN" altLang="en-US" dirty="0"/>
              <a:t>机器逻辑图仍如图</a:t>
            </a:r>
            <a:r>
              <a:rPr lang="en-US" altLang="zh-CN" dirty="0"/>
              <a:t>6.6</a:t>
            </a:r>
            <a:r>
              <a:rPr lang="zh-CN" altLang="en-US" dirty="0"/>
              <a:t>所示，所以完成一条指令的操作所需的操作信号仍如前所示。参考图</a:t>
            </a:r>
            <a:r>
              <a:rPr lang="en-US" altLang="zh-CN" dirty="0"/>
              <a:t>6.5</a:t>
            </a:r>
            <a:r>
              <a:rPr lang="zh-CN" altLang="en-US" dirty="0"/>
              <a:t>的波形图，在取指周期要完成从存储器取出指令送指令寄存器以及将指令计数器加</a:t>
            </a:r>
            <a:r>
              <a:rPr lang="en-US" altLang="zh-CN" dirty="0"/>
              <a:t>1</a:t>
            </a:r>
            <a:r>
              <a:rPr lang="zh-CN" altLang="en-US" dirty="0"/>
              <a:t>，为取下一条指令作好准备。</a:t>
            </a:r>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79</a:t>
            </a:fld>
            <a:endParaRPr kumimoji="1" lang="zh-CN" altLang="en-US"/>
          </a:p>
        </p:txBody>
      </p:sp>
    </p:spTree>
    <p:extLst>
      <p:ext uri="{BB962C8B-B14F-4D97-AF65-F5344CB8AC3E}">
        <p14:creationId xmlns:p14="http://schemas.microsoft.com/office/powerpoint/2010/main" val="2099801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zh-CN" altLang="en-US" dirty="0"/>
              <a:t>上式中的加法指令、减法指令等信号通常由操作码译码器输出，译码器实际上是由各操作码的二进制代码作为输入的一组</a:t>
            </a:r>
            <a:r>
              <a:rPr lang="zh-CN" altLang="en-US" dirty="0">
                <a:latin typeface="Arial" charset="0"/>
              </a:rPr>
              <a:t>“</a:t>
            </a:r>
            <a:r>
              <a:rPr lang="zh-CN" altLang="en-US" dirty="0"/>
              <a:t>与门</a:t>
            </a:r>
            <a:r>
              <a:rPr lang="zh-CN" altLang="en-US" dirty="0">
                <a:latin typeface="Arial" charset="0"/>
              </a:rPr>
              <a:t>”</a:t>
            </a:r>
            <a:r>
              <a:rPr lang="zh-CN" altLang="en-US" dirty="0"/>
              <a:t>。设某机有</a:t>
            </a:r>
            <a:r>
              <a:rPr lang="en-US" altLang="zh-CN" dirty="0"/>
              <a:t>7</a:t>
            </a:r>
            <a:r>
              <a:rPr lang="zh-CN" altLang="en-US" dirty="0"/>
              <a:t>位操作码</a:t>
            </a:r>
            <a:r>
              <a:rPr lang="en-US" altLang="zh-CN" dirty="0"/>
              <a:t>(OP0</a:t>
            </a:r>
            <a:r>
              <a:rPr lang="zh-CN" altLang="en-US" dirty="0"/>
              <a:t>～</a:t>
            </a:r>
            <a:r>
              <a:rPr lang="en-US" altLang="zh-CN" dirty="0"/>
              <a:t>OP6)</a:t>
            </a:r>
            <a:r>
              <a:rPr lang="zh-CN" altLang="en-US" dirty="0"/>
              <a:t>，已知加法指令的操作码为</a:t>
            </a:r>
            <a:r>
              <a:rPr lang="en-US" altLang="zh-CN" dirty="0"/>
              <a:t>0001100</a:t>
            </a:r>
            <a:r>
              <a:rPr lang="zh-CN" altLang="en-US" dirty="0"/>
              <a:t>，则形成加法指令信号的逻辑表达式为：</a:t>
            </a:r>
          </a:p>
          <a:p>
            <a:pPr eaLnBrk="1" hangingPunct="1">
              <a:buFontTx/>
              <a:buNone/>
              <a:defRPr/>
            </a:pPr>
            <a:r>
              <a:rPr lang="zh-CN" altLang="en-US" dirty="0"/>
              <a:t>	加法指令＝</a:t>
            </a:r>
            <a:r>
              <a:rPr lang="en-US" altLang="zh-CN" dirty="0"/>
              <a:t>OP0</a:t>
            </a:r>
            <a:r>
              <a:rPr lang="en-US" altLang="zh-CN" dirty="0">
                <a:latin typeface="Arial" charset="0"/>
              </a:rPr>
              <a:t>·</a:t>
            </a:r>
            <a:r>
              <a:rPr lang="en-US" altLang="zh-CN" dirty="0"/>
              <a:t>OP1</a:t>
            </a:r>
            <a:r>
              <a:rPr lang="en-US" altLang="zh-CN" dirty="0">
                <a:latin typeface="Arial" charset="0"/>
              </a:rPr>
              <a:t>·</a:t>
            </a:r>
            <a:r>
              <a:rPr lang="en-US" altLang="zh-CN" dirty="0"/>
              <a:t>OP2</a:t>
            </a:r>
            <a:r>
              <a:rPr lang="en-US" altLang="zh-CN" dirty="0">
                <a:latin typeface="Arial" charset="0"/>
              </a:rPr>
              <a:t>·</a:t>
            </a:r>
            <a:r>
              <a:rPr lang="en-US" altLang="zh-CN" dirty="0"/>
              <a:t>OP3</a:t>
            </a:r>
            <a:r>
              <a:rPr lang="en-US" altLang="zh-CN" dirty="0">
                <a:latin typeface="Arial" charset="0"/>
              </a:rPr>
              <a:t>·</a:t>
            </a:r>
            <a:r>
              <a:rPr lang="en-US" altLang="zh-CN" dirty="0"/>
              <a:t>OP4</a:t>
            </a:r>
            <a:r>
              <a:rPr lang="en-US" altLang="zh-CN" dirty="0">
                <a:latin typeface="Arial" charset="0"/>
              </a:rPr>
              <a:t>·</a:t>
            </a:r>
            <a:r>
              <a:rPr lang="en-US" altLang="zh-CN" dirty="0"/>
              <a:t>OP5</a:t>
            </a:r>
            <a:r>
              <a:rPr lang="en-US" altLang="zh-CN" dirty="0">
                <a:latin typeface="Arial" charset="0"/>
              </a:rPr>
              <a:t>·</a:t>
            </a:r>
            <a:r>
              <a:rPr lang="en-US" altLang="zh-CN" dirty="0"/>
              <a:t>OP6</a:t>
            </a:r>
            <a:r>
              <a:rPr lang="zh-CN" altLang="en-US" dirty="0"/>
              <a:t>。</a:t>
            </a:r>
            <a:endParaRPr lang="en-US" altLang="zh-CN" dirty="0"/>
          </a:p>
          <a:p>
            <a:pPr eaLnBrk="1" hangingPunct="1">
              <a:buFontTx/>
              <a:buNone/>
              <a:defRPr/>
            </a:pPr>
            <a:r>
              <a:rPr lang="zh-CN" altLang="en-US" dirty="0"/>
              <a:t>从式</a:t>
            </a:r>
            <a:r>
              <a:rPr lang="en-US" altLang="zh-CN" dirty="0"/>
              <a:t>(6.16)</a:t>
            </a:r>
            <a:r>
              <a:rPr lang="zh-CN" altLang="en-US" dirty="0"/>
              <a:t>可以看出，利用两级门电路</a:t>
            </a:r>
            <a:r>
              <a:rPr lang="en-US" altLang="zh-CN" dirty="0"/>
              <a:t>(</a:t>
            </a:r>
            <a:r>
              <a:rPr lang="zh-CN" altLang="en-US" dirty="0"/>
              <a:t>第一级为与门，第二级为或门</a:t>
            </a:r>
            <a:r>
              <a:rPr lang="en-US" altLang="zh-CN" dirty="0"/>
              <a:t>)</a:t>
            </a:r>
            <a:r>
              <a:rPr lang="zh-CN" altLang="en-US" dirty="0"/>
              <a:t>可产生</a:t>
            </a:r>
            <a:r>
              <a:rPr lang="zh-CN" altLang="en-US" dirty="0">
                <a:latin typeface="Arial" charset="0"/>
              </a:rPr>
              <a:t>“</a:t>
            </a:r>
            <a:r>
              <a:rPr lang="en-US" altLang="zh-CN" dirty="0"/>
              <a:t>+</a:t>
            </a:r>
            <a:r>
              <a:rPr lang="en-US" altLang="zh-CN" dirty="0">
                <a:latin typeface="Arial" charset="0"/>
              </a:rPr>
              <a:t>”</a:t>
            </a:r>
            <a:r>
              <a:rPr lang="zh-CN" altLang="en-US" dirty="0"/>
              <a:t>命令，但有时受逻辑门输入端限制将修改逻辑式，此时就可能要增加逻辑电路。假如，信号所经过的级数也增加的话，还将增加延迟时间。</a:t>
            </a:r>
            <a:r>
              <a:rPr lang="en-US" altLang="zh-CN" dirty="0"/>
              <a:t> </a:t>
            </a:r>
            <a:endParaRPr lang="zh-CN" altLang="en-US" dirty="0"/>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84</a:t>
            </a:fld>
            <a:endParaRPr kumimoji="1" lang="zh-CN" altLang="en-US"/>
          </a:p>
        </p:txBody>
      </p:sp>
    </p:spTree>
    <p:extLst>
      <p:ext uri="{BB962C8B-B14F-4D97-AF65-F5344CB8AC3E}">
        <p14:creationId xmlns:p14="http://schemas.microsoft.com/office/powerpoint/2010/main" val="471152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89</a:t>
            </a:fld>
            <a:endParaRPr kumimoji="1" lang="zh-CN" altLang="en-US"/>
          </a:p>
        </p:txBody>
      </p:sp>
    </p:spTree>
    <p:extLst>
      <p:ext uri="{BB962C8B-B14F-4D97-AF65-F5344CB8AC3E}">
        <p14:creationId xmlns:p14="http://schemas.microsoft.com/office/powerpoint/2010/main" val="1955368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计算机执行程序是按顺序的方式进行的，即程序中各条机器指令是按顺序串行执行的。如按四个周期完成一条指令来考虑，其执行过程如下</a:t>
            </a:r>
            <a:endParaRPr lang="en-US" altLang="zh-CN" dirty="0"/>
          </a:p>
          <a:p>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在某些计算机中，</a:t>
            </a:r>
            <a:r>
              <a:rPr lang="en-US" altLang="zh-CN" dirty="0"/>
              <a:t>CPU</a:t>
            </a:r>
            <a:r>
              <a:rPr lang="zh-CN" altLang="en-US" dirty="0"/>
              <a:t>分成指令部件</a:t>
            </a:r>
            <a:r>
              <a:rPr lang="en-US" altLang="zh-CN" dirty="0"/>
              <a:t>I</a:t>
            </a:r>
            <a:r>
              <a:rPr lang="zh-CN" altLang="en-US" dirty="0"/>
              <a:t>和执行部件</a:t>
            </a:r>
            <a:r>
              <a:rPr lang="en-US" altLang="zh-CN" dirty="0"/>
              <a:t>E</a:t>
            </a:r>
            <a:r>
              <a:rPr lang="zh-CN" altLang="en-US" dirty="0"/>
              <a:t>，指令部件完成取指和指令译码等操作，执行部件完成运算和保存结果等操作。如按指令部件和执行部件顺序操作来考虑可将程序的执行过程表示成：</a:t>
            </a:r>
            <a:endParaRPr lang="en-US" altLang="zh-CN" dirty="0"/>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101</a:t>
            </a:fld>
            <a:endParaRPr kumimoji="1" lang="zh-CN" altLang="en-US"/>
          </a:p>
        </p:txBody>
      </p:sp>
    </p:spTree>
    <p:extLst>
      <p:ext uri="{BB962C8B-B14F-4D97-AF65-F5344CB8AC3E}">
        <p14:creationId xmlns:p14="http://schemas.microsoft.com/office/powerpoint/2010/main" val="1121148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可以看出，程序是按指令的顺序执行完一条再执行下一条的。顺序执行的优点是控制简单，但是机器各部分的利用率不高。例如，指令部件</a:t>
            </a:r>
            <a:r>
              <a:rPr lang="en-US" altLang="zh-CN" dirty="0"/>
              <a:t>(I)</a:t>
            </a:r>
            <a:r>
              <a:rPr lang="zh-CN" altLang="en-US" dirty="0"/>
              <a:t>工作时，执行部件</a:t>
            </a:r>
            <a:r>
              <a:rPr lang="en-US" altLang="zh-CN" dirty="0"/>
              <a:t>(E)</a:t>
            </a:r>
            <a:r>
              <a:rPr lang="zh-CN" altLang="en-US" dirty="0"/>
              <a:t>基本空闲；而执行部件工作时，指令部件基本空闲。</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假如我们把两条指令或若干条指令在时间上重叠起来进行如图</a:t>
            </a:r>
            <a:r>
              <a:rPr lang="en-US" altLang="zh-CN" dirty="0"/>
              <a:t>6.37</a:t>
            </a:r>
            <a:r>
              <a:rPr lang="zh-CN" altLang="en-US" dirty="0"/>
              <a:t>所示，将大幅度提高程序的执行速度。 </a:t>
            </a:r>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102</a:t>
            </a:fld>
            <a:endParaRPr kumimoji="1" lang="zh-CN" altLang="en-US"/>
          </a:p>
        </p:txBody>
      </p:sp>
    </p:spTree>
    <p:extLst>
      <p:ext uri="{BB962C8B-B14F-4D97-AF65-F5344CB8AC3E}">
        <p14:creationId xmlns:p14="http://schemas.microsoft.com/office/powerpoint/2010/main" val="1793858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由于流水线相邻两段在执行不同的指令</a:t>
            </a:r>
            <a:r>
              <a:rPr lang="en-US" altLang="zh-CN" dirty="0"/>
              <a:t>(</a:t>
            </a:r>
            <a:r>
              <a:rPr lang="zh-CN" altLang="en-US" dirty="0"/>
              <a:t>或操作</a:t>
            </a:r>
            <a:r>
              <a:rPr lang="en-US" altLang="zh-CN" dirty="0"/>
              <a:t>)</a:t>
            </a:r>
            <a:r>
              <a:rPr lang="zh-CN" altLang="en-US" dirty="0"/>
              <a:t>，因此无论是指令流水线或运算操作流水线，在相邻两段之间必须设置锁存器或寄存器，以保证在一个周期内流水线的输入信号不变。当流水线各段工作饱满时，能发挥最大作用。</a:t>
            </a:r>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104</a:t>
            </a:fld>
            <a:endParaRPr kumimoji="1" lang="zh-CN" altLang="en-US"/>
          </a:p>
        </p:txBody>
      </p:sp>
    </p:spTree>
    <p:extLst>
      <p:ext uri="{BB962C8B-B14F-4D97-AF65-F5344CB8AC3E}">
        <p14:creationId xmlns:p14="http://schemas.microsoft.com/office/powerpoint/2010/main" val="42662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流水线不能连续工作的原因，除了编译形成的程序不能发挥流水线的作用或存储器供应不上为连续流动所需的指令和数据以外，还因为出现了</a:t>
            </a:r>
            <a:r>
              <a:rPr lang="zh-CN" altLang="en-US" dirty="0">
                <a:latin typeface="Arial" charset="0"/>
              </a:rPr>
              <a:t>“</a:t>
            </a:r>
            <a:r>
              <a:rPr lang="zh-CN" altLang="en-US" dirty="0"/>
              <a:t>相关</a:t>
            </a:r>
            <a:r>
              <a:rPr lang="zh-CN" altLang="en-US" dirty="0">
                <a:latin typeface="Arial" charset="0"/>
              </a:rPr>
              <a:t>”</a:t>
            </a:r>
            <a:r>
              <a:rPr lang="zh-CN" altLang="en-US" dirty="0"/>
              <a:t>情况或遇到了程序转移指令。</a:t>
            </a:r>
            <a:endParaRPr lang="en-US" altLang="zh-CN" dirty="0"/>
          </a:p>
          <a:p>
            <a:endParaRPr lang="en-US" altLang="zh-CN" dirty="0"/>
          </a:p>
          <a:p>
            <a:r>
              <a:rPr lang="zh-CN" altLang="en-US" dirty="0"/>
              <a:t>例如，在图</a:t>
            </a:r>
            <a:r>
              <a:rPr lang="en-US" altLang="zh-CN" dirty="0"/>
              <a:t>6.37(b)</a:t>
            </a:r>
            <a:r>
              <a:rPr lang="zh-CN" altLang="en-US" dirty="0"/>
              <a:t>的</a:t>
            </a:r>
            <a:r>
              <a:rPr lang="en-US" altLang="zh-CN" dirty="0"/>
              <a:t>4</a:t>
            </a:r>
            <a:r>
              <a:rPr lang="zh-CN" altLang="en-US" dirty="0"/>
              <a:t>级流水线中，假如第</a:t>
            </a:r>
            <a:r>
              <a:rPr lang="en-US" altLang="zh-CN" dirty="0"/>
              <a:t>2</a:t>
            </a:r>
            <a:r>
              <a:rPr lang="zh-CN" altLang="en-US" dirty="0"/>
              <a:t>条指令的操作数地址即为第一条指令保存结果的地址，那么取操作数</a:t>
            </a:r>
            <a:r>
              <a:rPr lang="en-US" altLang="zh-CN" dirty="0"/>
              <a:t>2</a:t>
            </a:r>
            <a:r>
              <a:rPr lang="zh-CN" altLang="en-US" dirty="0"/>
              <a:t>的动作需要等待</a:t>
            </a:r>
            <a:r>
              <a:rPr lang="en-US" altLang="zh-CN" dirty="0"/>
              <a:t>t</a:t>
            </a:r>
            <a:r>
              <a:rPr lang="zh-CN" altLang="en-US" dirty="0"/>
              <a:t>时间才能进行，否则取得的数据是错误的，这种情况称为数据相关，该数据可以是存放在存储器中或通用寄存器中，分别称为存储器数据相关或寄存器数据相关。此时流水线中指令流动情况将如图</a:t>
            </a:r>
            <a:r>
              <a:rPr lang="en-US" altLang="zh-CN" dirty="0"/>
              <a:t>6.39(a)</a:t>
            </a:r>
            <a:r>
              <a:rPr lang="zh-CN" altLang="en-US" dirty="0"/>
              <a:t>所示。</a:t>
            </a:r>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105</a:t>
            </a:fld>
            <a:endParaRPr kumimoji="1" lang="zh-CN" altLang="en-US"/>
          </a:p>
        </p:txBody>
      </p:sp>
    </p:spTree>
    <p:extLst>
      <p:ext uri="{BB962C8B-B14F-4D97-AF65-F5344CB8AC3E}">
        <p14:creationId xmlns:p14="http://schemas.microsoft.com/office/powerpoint/2010/main" val="1919457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zh-CN" altLang="en-US" dirty="0"/>
              <a:t>为了改善流水线工作情况，一般设置相关专用通路，即当发生数据相关时，第</a:t>
            </a:r>
            <a:r>
              <a:rPr lang="en-US" altLang="zh-CN" dirty="0"/>
              <a:t>2</a:t>
            </a:r>
            <a:r>
              <a:rPr lang="zh-CN" altLang="en-US" dirty="0"/>
              <a:t>条指令的操作数直接从数据处理部件得到，而不是存入后再读取，这样指令能按图</a:t>
            </a:r>
            <a:r>
              <a:rPr lang="en-US" altLang="zh-CN" dirty="0"/>
              <a:t>6.39(b)</a:t>
            </a:r>
            <a:r>
              <a:rPr lang="zh-CN" altLang="en-US" dirty="0"/>
              <a:t>流动。由于数据不相关时，仍需到存储器或寄存器中取数，因此增加了控制的复杂性。另外由于计算机内有较多指令存在，其繁简程度不一，执行时间及流水线级数不同，相关的情况各异，有时避免不了产生不能连续工作的情况，这种现象称为流水线阻塞或产生了</a:t>
            </a:r>
            <a:r>
              <a:rPr lang="zh-CN" altLang="en-US" dirty="0">
                <a:latin typeface="Arial" charset="0"/>
              </a:rPr>
              <a:t>“</a:t>
            </a:r>
            <a:r>
              <a:rPr lang="zh-CN" altLang="en-US" dirty="0"/>
              <a:t>气泡</a:t>
            </a:r>
            <a:r>
              <a:rPr lang="zh-CN" altLang="en-US" dirty="0">
                <a:latin typeface="Arial" charset="0"/>
              </a:rPr>
              <a:t>”</a:t>
            </a:r>
            <a:r>
              <a:rPr lang="zh-CN" altLang="en-US" dirty="0"/>
              <a:t>。</a:t>
            </a:r>
          </a:p>
          <a:p>
            <a:pPr eaLnBrk="1" hangingPunct="1">
              <a:defRPr/>
            </a:pPr>
            <a:r>
              <a:rPr lang="zh-CN" altLang="en-US" dirty="0"/>
              <a:t>一般来说，流水线级数越多，情况越复杂，而两级流水线则不存在数据相关现象。</a:t>
            </a:r>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106</a:t>
            </a:fld>
            <a:endParaRPr kumimoji="1" lang="zh-CN" altLang="en-US"/>
          </a:p>
        </p:txBody>
      </p:sp>
    </p:spTree>
    <p:extLst>
      <p:ext uri="{BB962C8B-B14F-4D97-AF65-F5344CB8AC3E}">
        <p14:creationId xmlns:p14="http://schemas.microsoft.com/office/powerpoint/2010/main" val="1564963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t>编译程序可根据硬件上采取的措施，使猜测正确的概率尽量高些。</a:t>
            </a:r>
          </a:p>
          <a:p>
            <a:endParaRPr kumimoji="1" lang="zh-CN" altLang="en-US"/>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108</a:t>
            </a:fld>
            <a:endParaRPr kumimoji="1" lang="zh-CN" altLang="en-US"/>
          </a:p>
        </p:txBody>
      </p:sp>
    </p:spTree>
    <p:extLst>
      <p:ext uri="{BB962C8B-B14F-4D97-AF65-F5344CB8AC3E}">
        <p14:creationId xmlns:p14="http://schemas.microsoft.com/office/powerpoint/2010/main" val="232989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首先讨论图</a:t>
            </a:r>
            <a:r>
              <a:rPr lang="en-US" altLang="zh-CN" dirty="0"/>
              <a:t>6.7</a:t>
            </a:r>
            <a:r>
              <a:rPr lang="zh-CN" altLang="en-US" dirty="0"/>
              <a:t>中的</a:t>
            </a:r>
            <a:r>
              <a:rPr lang="en-US" altLang="zh-CN" dirty="0"/>
              <a:t>CLK</a:t>
            </a:r>
            <a:r>
              <a:rPr lang="zh-CN" altLang="en-US" dirty="0"/>
              <a:t>及</a:t>
            </a:r>
            <a:r>
              <a:rPr lang="en-US" altLang="zh-CN" dirty="0"/>
              <a:t>T1</a:t>
            </a:r>
            <a:r>
              <a:rPr lang="zh-CN" altLang="en-US" dirty="0"/>
              <a:t>，</a:t>
            </a:r>
            <a:r>
              <a:rPr lang="en-US" altLang="zh-CN" dirty="0"/>
              <a:t>T2</a:t>
            </a:r>
            <a:r>
              <a:rPr lang="zh-CN" altLang="en-US" dirty="0"/>
              <a:t>是怎样产生的，分析它们之间的关系，可以知道</a:t>
            </a:r>
            <a:r>
              <a:rPr lang="en-US" altLang="zh-CN" dirty="0"/>
              <a:t>CLK2</a:t>
            </a:r>
            <a:r>
              <a:rPr lang="zh-CN" altLang="en-US" dirty="0"/>
              <a:t>经过二分频得到</a:t>
            </a:r>
            <a:r>
              <a:rPr lang="en-US" altLang="zh-CN" dirty="0"/>
              <a:t>CLK</a:t>
            </a:r>
            <a:r>
              <a:rPr lang="zh-CN" altLang="en-US" dirty="0"/>
              <a:t>，再将</a:t>
            </a:r>
            <a:r>
              <a:rPr lang="en-US" altLang="zh-CN" dirty="0"/>
              <a:t>CLK</a:t>
            </a:r>
            <a:r>
              <a:rPr lang="zh-CN" altLang="en-US" dirty="0"/>
              <a:t>分频得到</a:t>
            </a:r>
            <a:r>
              <a:rPr lang="en-US" altLang="zh-CN" dirty="0"/>
              <a:t>T1</a:t>
            </a:r>
            <a:r>
              <a:rPr lang="zh-CN" altLang="en-US" dirty="0"/>
              <a:t>。而</a:t>
            </a:r>
            <a:r>
              <a:rPr lang="en-US" altLang="zh-CN" dirty="0"/>
              <a:t>T2</a:t>
            </a:r>
            <a:r>
              <a:rPr lang="zh-CN" altLang="en-US" dirty="0"/>
              <a:t>可从</a:t>
            </a:r>
            <a:r>
              <a:rPr lang="en-US" altLang="zh-CN" dirty="0"/>
              <a:t>T1</a:t>
            </a:r>
            <a:r>
              <a:rPr lang="zh-CN" altLang="en-US" dirty="0"/>
              <a:t>反相得到。一般利用触发器电路进行分频，因此从触发器的另一端输出即为</a:t>
            </a:r>
            <a:r>
              <a:rPr lang="en-US" altLang="zh-CN" dirty="0"/>
              <a:t>T2</a:t>
            </a:r>
            <a:r>
              <a:rPr lang="zh-CN" altLang="en-US" dirty="0"/>
              <a:t>。图</a:t>
            </a:r>
            <a:r>
              <a:rPr lang="en-US" altLang="zh-CN" dirty="0"/>
              <a:t>6.12</a:t>
            </a:r>
            <a:r>
              <a:rPr lang="zh-CN" altLang="en-US" dirty="0"/>
              <a:t>画出了产生</a:t>
            </a:r>
            <a:r>
              <a:rPr lang="en-US" altLang="zh-CN" dirty="0"/>
              <a:t>CLK</a:t>
            </a:r>
            <a:r>
              <a:rPr lang="zh-CN" altLang="en-US" dirty="0"/>
              <a:t>和</a:t>
            </a:r>
            <a:r>
              <a:rPr lang="en-US" altLang="zh-CN" dirty="0"/>
              <a:t>T1</a:t>
            </a:r>
            <a:r>
              <a:rPr lang="zh-CN" altLang="en-US" dirty="0"/>
              <a:t>，</a:t>
            </a:r>
            <a:r>
              <a:rPr lang="en-US" altLang="zh-CN" dirty="0"/>
              <a:t>T2</a:t>
            </a:r>
            <a:r>
              <a:rPr lang="zh-CN" altLang="en-US" dirty="0"/>
              <a:t>信号的二分频电路及其波形图。 </a:t>
            </a:r>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38</a:t>
            </a:fld>
            <a:endParaRPr kumimoji="1" lang="zh-CN" altLang="en-US"/>
          </a:p>
        </p:txBody>
      </p:sp>
    </p:spTree>
    <p:extLst>
      <p:ext uri="{BB962C8B-B14F-4D97-AF65-F5344CB8AC3E}">
        <p14:creationId xmlns:p14="http://schemas.microsoft.com/office/powerpoint/2010/main" val="853321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在计算机运行时，当</a:t>
            </a:r>
            <a:r>
              <a:rPr lang="en-US" altLang="zh-CN" dirty="0"/>
              <a:t>I/O</a:t>
            </a:r>
            <a:r>
              <a:rPr lang="zh-CN" altLang="en-US" dirty="0"/>
              <a:t>设备有中断请求或机器有故障时，要求中止当前程序的执行而转入中断处理。在流水线机器中，在流水线中存在几条指令，因此就有一个如何</a:t>
            </a:r>
            <a:r>
              <a:rPr lang="zh-CN" altLang="en-US" dirty="0">
                <a:latin typeface="Arial" charset="0"/>
              </a:rPr>
              <a:t>“</a:t>
            </a:r>
            <a:r>
              <a:rPr lang="zh-CN" altLang="en-US" dirty="0"/>
              <a:t>断流</a:t>
            </a:r>
            <a:r>
              <a:rPr lang="zh-CN" altLang="en-US" dirty="0">
                <a:latin typeface="Arial" charset="0"/>
              </a:rPr>
              <a:t>”</a:t>
            </a:r>
            <a:r>
              <a:rPr lang="zh-CN" altLang="en-US" dirty="0"/>
              <a:t>的问题。当</a:t>
            </a:r>
            <a:r>
              <a:rPr lang="en-US" altLang="zh-CN" dirty="0"/>
              <a:t>I/O</a:t>
            </a:r>
            <a:r>
              <a:rPr lang="zh-CN" altLang="en-US" dirty="0"/>
              <a:t>系统提出中断时，可以考虑把流水线中的指令全部完成，而新指令则按中断程序要求取出；但当出现诸如地址错、存储器错、运算错而中断时，假如这些错误是由第</a:t>
            </a:r>
            <a:r>
              <a:rPr lang="en-US" altLang="zh-CN" dirty="0" err="1"/>
              <a:t>i</a:t>
            </a:r>
            <a:r>
              <a:rPr lang="zh-CN" altLang="en-US" dirty="0"/>
              <a:t>条指令发生的，那么在其后的虽已进入流水线的第</a:t>
            </a:r>
            <a:r>
              <a:rPr lang="en-US" altLang="zh-CN" dirty="0"/>
              <a:t>i+1</a:t>
            </a:r>
            <a:r>
              <a:rPr lang="zh-CN" altLang="en-US" dirty="0"/>
              <a:t>条指令、第</a:t>
            </a:r>
            <a:r>
              <a:rPr lang="en-US" altLang="zh-CN" dirty="0"/>
              <a:t>i+2</a:t>
            </a:r>
            <a:r>
              <a:rPr lang="zh-CN" altLang="en-US" dirty="0"/>
              <a:t>条指令，</a:t>
            </a:r>
            <a:r>
              <a:rPr lang="en-US" altLang="zh-CN" dirty="0">
                <a:latin typeface="Arial" charset="0"/>
              </a:rPr>
              <a:t>…</a:t>
            </a:r>
            <a:r>
              <a:rPr lang="zh-CN" altLang="en-US" dirty="0"/>
              <a:t>也是不应该再执行的。 </a:t>
            </a:r>
          </a:p>
          <a:p>
            <a:endParaRPr kumimoji="1" lang="zh-CN" altLang="en-US" dirty="0"/>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109</a:t>
            </a:fld>
            <a:endParaRPr kumimoji="1" lang="zh-CN" altLang="en-US"/>
          </a:p>
        </p:txBody>
      </p:sp>
    </p:spTree>
    <p:extLst>
      <p:ext uri="{BB962C8B-B14F-4D97-AF65-F5344CB8AC3E}">
        <p14:creationId xmlns:p14="http://schemas.microsoft.com/office/powerpoint/2010/main" val="168772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流水线机器处理中断的方法有两种：不精确断点法和精确断点法。有些机器为简化中断处理，采用了</a:t>
            </a:r>
            <a:r>
              <a:rPr lang="zh-CN" altLang="en-US" dirty="0">
                <a:latin typeface="Arial" charset="0"/>
              </a:rPr>
              <a:t>“</a:t>
            </a:r>
            <a:r>
              <a:rPr lang="zh-CN" altLang="en-US" dirty="0"/>
              <a:t>不精确断点法</a:t>
            </a:r>
            <a:r>
              <a:rPr lang="zh-CN" altLang="en-US" dirty="0">
                <a:latin typeface="Arial" charset="0"/>
              </a:rPr>
              <a:t>”</a:t>
            </a:r>
            <a:r>
              <a:rPr lang="zh-CN" altLang="en-US" dirty="0"/>
              <a:t>，对那时还未进入流水线的后续指令不允许其再进入，但已在流水线中的所有指令则仍执行完毕，然后转入中断处理程序。由于集成电路的发展，允许增加硬件的复杂性，因此当前大部分流水线计算机采用</a:t>
            </a:r>
            <a:r>
              <a:rPr lang="zh-CN" altLang="en-US" dirty="0">
                <a:latin typeface="Arial" charset="0"/>
              </a:rPr>
              <a:t>“</a:t>
            </a:r>
            <a:r>
              <a:rPr lang="zh-CN" altLang="en-US" dirty="0"/>
              <a:t>精确断点法</a:t>
            </a:r>
            <a:r>
              <a:rPr lang="zh-CN" altLang="en-US" dirty="0">
                <a:latin typeface="Arial" charset="0"/>
              </a:rPr>
              <a:t>”</a:t>
            </a:r>
            <a:r>
              <a:rPr lang="zh-CN" altLang="en-US" dirty="0"/>
              <a:t>，即不待已进入流水线的指令执行完毕，尽早转入中断处理。 </a:t>
            </a:r>
          </a:p>
          <a:p>
            <a:endParaRPr kumimoji="1" lang="zh-CN" altLang="en-US" dirty="0"/>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110</a:t>
            </a:fld>
            <a:endParaRPr kumimoji="1" lang="zh-CN" altLang="en-US"/>
          </a:p>
        </p:txBody>
      </p:sp>
    </p:spTree>
    <p:extLst>
      <p:ext uri="{BB962C8B-B14F-4D97-AF65-F5344CB8AC3E}">
        <p14:creationId xmlns:p14="http://schemas.microsoft.com/office/powerpoint/2010/main" val="1955462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25563" y="765175"/>
            <a:ext cx="4448175" cy="3336925"/>
          </a:xfrm>
        </p:spPr>
      </p:sp>
      <p:sp>
        <p:nvSpPr>
          <p:cNvPr id="3" name="备注占位符 2"/>
          <p:cNvSpPr>
            <a:spLocks noGrp="1"/>
          </p:cNvSpPr>
          <p:nvPr>
            <p:ph type="body" idx="1"/>
          </p:nvPr>
        </p:nvSpPr>
        <p:spPr/>
        <p:txBody>
          <a:bodyPr/>
          <a:lstStyle/>
          <a:p>
            <a:r>
              <a:rPr lang="zh-CN" altLang="en-US" sz="1600" dirty="0">
                <a:latin typeface="微软雅黑" panose="020B0503020204020204" pitchFamily="34" charset="-122"/>
                <a:ea typeface="微软雅黑" panose="020B0503020204020204" pitchFamily="34" charset="-122"/>
              </a:rPr>
              <a:t>我们将围绕鲲鹏处理器，全面开放相关能力。</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r>
              <a:rPr lang="zh-CN" altLang="en-US" sz="1600" dirty="0">
                <a:latin typeface="微软雅黑" panose="020B0503020204020204" pitchFamily="34" charset="-122"/>
                <a:ea typeface="微软雅黑" panose="020B0503020204020204" pitchFamily="34" charset="-122"/>
              </a:rPr>
              <a:t>首先，面向硬件整机伙伴，我们开放主板，帮助伙伴快速开发服务器和</a:t>
            </a:r>
            <a:r>
              <a:rPr lang="en-US" altLang="zh-CN" sz="1600" dirty="0">
                <a:latin typeface="微软雅黑" panose="020B0503020204020204" pitchFamily="34" charset="-122"/>
                <a:ea typeface="微软雅黑" panose="020B0503020204020204" pitchFamily="34" charset="-122"/>
              </a:rPr>
              <a:t>PC</a:t>
            </a:r>
            <a:r>
              <a:rPr lang="zh-CN" altLang="en-US" sz="1600" dirty="0">
                <a:latin typeface="微软雅黑" panose="020B0503020204020204" pitchFamily="34" charset="-122"/>
                <a:ea typeface="微软雅黑" panose="020B0503020204020204" pitchFamily="34" charset="-122"/>
              </a:rPr>
              <a:t>等计算产品。</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Calibri" panose="020F0502020204030204" pitchFamily="34" charset="0"/>
                <a:ea typeface="微软雅黑" panose="020B0503020204020204" pitchFamily="34" charset="-122"/>
                <a:cs typeface="Times New Roman" panose="02020603050405020304" pitchFamily="18" charset="0"/>
              </a:rPr>
              <a:t>我们将于</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2019</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年</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9</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月</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30</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日开放鲲鹏服务器主板和鲲鹏</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PC</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主板。鲲鹏主板不仅搭载了鲲鹏处理器，同时内置</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BIOS</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软件和</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BMC</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芯片，以及相应的主板接口规范和设备管理规范，全面共享华为在处理器和主板方面的技术积累。</a:t>
            </a:r>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a:p>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a:p>
            <a:r>
              <a:rPr lang="zh-CN" altLang="en-US" sz="1600" dirty="0">
                <a:latin typeface="Calibri" panose="020F0502020204030204" pitchFamily="34" charset="0"/>
                <a:ea typeface="微软雅黑" panose="020B0503020204020204" pitchFamily="34" charset="-122"/>
                <a:cs typeface="Times New Roman" panose="02020603050405020304" pitchFamily="18" charset="0"/>
              </a:rPr>
              <a:t>同时为了降低整机设计和开发难度，华为把在服务器领域多年积累的整机设计和工程能力开放出来，提供整机参考设计指南，包括机箱、散热、供电、背板等参考设计。</a:t>
            </a:r>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a:p>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a:p>
            <a:r>
              <a:rPr lang="zh-CN" altLang="en-US" sz="1600" dirty="0">
                <a:latin typeface="Calibri" panose="020F0502020204030204" pitchFamily="34" charset="0"/>
                <a:ea typeface="微软雅黑" panose="020B0503020204020204" pitchFamily="34" charset="-122"/>
                <a:cs typeface="Times New Roman" panose="02020603050405020304" pitchFamily="18" charset="0"/>
              </a:rPr>
              <a:t>于此同时，我们提供内存，硬盘，网卡等部件以及支持的操作系统和版本的兼容性列表，从而解决软硬件的基础生态配套问题。</a:t>
            </a:r>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a:p>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a:p>
            <a:r>
              <a:rPr lang="zh-CN" altLang="en-US" sz="1600" dirty="0">
                <a:latin typeface="Calibri" panose="020F0502020204030204" pitchFamily="34" charset="0"/>
                <a:ea typeface="微软雅黑" panose="020B0503020204020204" pitchFamily="34" charset="-122"/>
                <a:cs typeface="Times New Roman" panose="02020603050405020304" pitchFamily="18" charset="0"/>
              </a:rPr>
              <a:t>合作伙伴可以基于鲲鹏主板和参考设计，仅用</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3</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个月即可快速开发出自有品牌的服务器产品，通过安全可靠和可持续供应等优势，帮助合作伙伴商业成功。</a:t>
            </a: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9E1D9343-BE65-4B82-A1FD-43AA0B60E7BC}" type="slidenum">
              <a:rPr lang="zh-CN" altLang="en-US" smtClean="0">
                <a:solidFill>
                  <a:prstClr val="black"/>
                </a:solidFill>
              </a:rPr>
              <a:pPr/>
              <a:t>116</a:t>
            </a:fld>
            <a:endParaRPr lang="zh-CN" altLang="en-US">
              <a:solidFill>
                <a:prstClr val="black"/>
              </a:solidFill>
            </a:endParaRPr>
          </a:p>
        </p:txBody>
      </p:sp>
    </p:spTree>
    <p:extLst>
      <p:ext uri="{BB962C8B-B14F-4D97-AF65-F5344CB8AC3E}">
        <p14:creationId xmlns:p14="http://schemas.microsoft.com/office/powerpoint/2010/main" val="2100564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marL="0" indent="0">
              <a:spcBef>
                <a:spcPts val="600"/>
              </a:spcBef>
              <a:buFont typeface="Arial" panose="020B0604020202020204" pitchFamily="34" charset="0"/>
              <a:buNone/>
            </a:pPr>
            <a:endParaRPr lang="en-US" altLang="zh-CN" sz="2400" dirty="0">
              <a:solidFill>
                <a:schemeClr val="bg1"/>
              </a:solidFill>
              <a:latin typeface="微软雅黑" panose="020B0503020204020204" pitchFamily="34" charset="-122"/>
              <a:ea typeface="微软雅黑" panose="020B0503020204020204" pitchFamily="34" charset="-122"/>
            </a:endParaRPr>
          </a:p>
          <a:p>
            <a:r>
              <a:rPr lang="zh-CN" altLang="en-US" sz="1600" b="0" i="0" u="none" strike="noStrike" kern="1200" baseline="0" dirty="0">
                <a:solidFill>
                  <a:schemeClr val="tx1"/>
                </a:solidFill>
                <a:latin typeface="+mn-lt"/>
                <a:ea typeface="+mn-ea"/>
                <a:cs typeface="+mn-cs"/>
              </a:rPr>
              <a:t>基于华为鲲鹏</a:t>
            </a:r>
            <a:r>
              <a:rPr lang="en-US" altLang="zh-CN" sz="1600" b="0" i="0" u="none" strike="noStrike" kern="1200" baseline="0" dirty="0">
                <a:solidFill>
                  <a:schemeClr val="tx1"/>
                </a:solidFill>
                <a:latin typeface="+mn-lt"/>
                <a:ea typeface="+mn-ea"/>
                <a:cs typeface="+mn-cs"/>
              </a:rPr>
              <a:t>920</a:t>
            </a:r>
            <a:r>
              <a:rPr lang="zh-CN" altLang="en-US" sz="1600" b="0" i="0" u="none" strike="noStrike" kern="1200" baseline="0" dirty="0">
                <a:solidFill>
                  <a:schemeClr val="tx1"/>
                </a:solidFill>
                <a:latin typeface="+mn-lt"/>
                <a:ea typeface="+mn-ea"/>
                <a:cs typeface="+mn-cs"/>
              </a:rPr>
              <a:t>处理器，华为打造了新一代数据中心服务器 </a:t>
            </a:r>
            <a:r>
              <a:rPr lang="en-US" altLang="zh-CN" sz="1600" b="0" i="0" u="none" strike="noStrike" kern="1200" baseline="0" dirty="0">
                <a:solidFill>
                  <a:schemeClr val="tx1"/>
                </a:solidFill>
                <a:latin typeface="+mn-lt"/>
                <a:ea typeface="+mn-ea"/>
                <a:cs typeface="+mn-cs"/>
              </a:rPr>
              <a:t>– TaiShan 200</a:t>
            </a:r>
            <a:r>
              <a:rPr lang="zh-CN" altLang="en-US" sz="1600" b="0" i="0" u="none" strike="noStrike" kern="1200" baseline="0" dirty="0">
                <a:solidFill>
                  <a:schemeClr val="tx1"/>
                </a:solidFill>
                <a:latin typeface="+mn-lt"/>
                <a:ea typeface="+mn-ea"/>
                <a:cs typeface="+mn-cs"/>
              </a:rPr>
              <a:t>服务器。</a:t>
            </a:r>
            <a:r>
              <a:rPr lang="en-US" altLang="zh-CN" sz="1600" dirty="0">
                <a:solidFill>
                  <a:schemeClr val="bg1"/>
                </a:solidFill>
              </a:rPr>
              <a:t>TaiShan 200</a:t>
            </a:r>
            <a:r>
              <a:rPr lang="zh-CN" altLang="en-US" sz="1600" dirty="0">
                <a:solidFill>
                  <a:schemeClr val="bg1"/>
                </a:solidFill>
              </a:rPr>
              <a:t>服务器是过往</a:t>
            </a:r>
            <a:r>
              <a:rPr lang="en-US" altLang="zh-CN" sz="1600" dirty="0">
                <a:solidFill>
                  <a:schemeClr val="bg1"/>
                </a:solidFill>
              </a:rPr>
              <a:t>17</a:t>
            </a:r>
            <a:r>
              <a:rPr lang="zh-CN" altLang="en-US" sz="1600" dirty="0">
                <a:solidFill>
                  <a:schemeClr val="bg1"/>
                </a:solidFill>
              </a:rPr>
              <a:t>年华为在计算技术和整机工程方面长期积累的结晶。</a:t>
            </a:r>
            <a:endParaRPr lang="en-US" altLang="zh-CN" sz="1600" dirty="0">
              <a:solidFill>
                <a:schemeClr val="bg1"/>
              </a:solidFill>
            </a:endParaRPr>
          </a:p>
          <a:p>
            <a:pPr algn="l">
              <a:lnSpc>
                <a:spcPct val="150000"/>
              </a:lnSpc>
            </a:pPr>
            <a:r>
              <a:rPr lang="zh-CN" altLang="en-US" sz="1600" dirty="0">
                <a:solidFill>
                  <a:schemeClr val="bg1"/>
                </a:solidFill>
              </a:rPr>
              <a:t>首先，华为在</a:t>
            </a:r>
            <a:r>
              <a:rPr lang="en-US" altLang="zh-CN" sz="1600" dirty="0">
                <a:solidFill>
                  <a:schemeClr val="bg1"/>
                </a:solidFill>
              </a:rPr>
              <a:t>TaiShan 200</a:t>
            </a:r>
            <a:r>
              <a:rPr lang="zh-CN" altLang="en-US" sz="1600" dirty="0">
                <a:solidFill>
                  <a:schemeClr val="bg1"/>
                </a:solidFill>
              </a:rPr>
              <a:t>服务器上充分应用了散热液冷、高速互联、可靠性设计与质量品控等工程工艺技术，将</a:t>
            </a:r>
            <a:r>
              <a:rPr lang="en-US" altLang="zh-CN" sz="1600" dirty="0">
                <a:solidFill>
                  <a:schemeClr val="bg1"/>
                </a:solidFill>
              </a:rPr>
              <a:t>TaiShan 200</a:t>
            </a:r>
            <a:r>
              <a:rPr lang="zh-CN" altLang="en-US" sz="1600" dirty="0">
                <a:solidFill>
                  <a:schemeClr val="bg1"/>
                </a:solidFill>
              </a:rPr>
              <a:t>服务器打造成为精品，为鲲鹏 </a:t>
            </a:r>
            <a:r>
              <a:rPr lang="en-US" altLang="zh-CN" sz="1600" dirty="0">
                <a:solidFill>
                  <a:schemeClr val="bg1"/>
                </a:solidFill>
              </a:rPr>
              <a:t>920</a:t>
            </a:r>
            <a:r>
              <a:rPr lang="zh-CN" altLang="en-US" sz="1600" dirty="0">
                <a:solidFill>
                  <a:schemeClr val="bg1"/>
                </a:solidFill>
              </a:rPr>
              <a:t>处理器应用在数据中心服务器领域树立了一个行业标杆，打个样。</a:t>
            </a:r>
            <a:endParaRPr lang="en-US" altLang="zh-CN" sz="1600" dirty="0">
              <a:solidFill>
                <a:schemeClr val="bg1"/>
              </a:solidFill>
            </a:endParaRPr>
          </a:p>
          <a:p>
            <a:pPr algn="l">
              <a:lnSpc>
                <a:spcPct val="150000"/>
              </a:lnSpc>
            </a:pPr>
            <a:r>
              <a:rPr lang="zh-CN" altLang="en-US" sz="1600" dirty="0">
                <a:solidFill>
                  <a:schemeClr val="bg1"/>
                </a:solidFill>
              </a:rPr>
              <a:t>其次，通过</a:t>
            </a:r>
            <a:r>
              <a:rPr lang="en-US" altLang="zh-CN" sz="1600" dirty="0">
                <a:solidFill>
                  <a:schemeClr val="bg1"/>
                </a:solidFill>
              </a:rPr>
              <a:t>TaiShan</a:t>
            </a:r>
            <a:r>
              <a:rPr lang="zh-CN" altLang="en-US" sz="1600" dirty="0">
                <a:solidFill>
                  <a:schemeClr val="bg1"/>
                </a:solidFill>
              </a:rPr>
              <a:t>服务器催熟整个鲲鹏产业链，从关键器件</a:t>
            </a:r>
            <a:r>
              <a:rPr lang="en-US" altLang="zh-CN" sz="1600" dirty="0">
                <a:solidFill>
                  <a:schemeClr val="bg1"/>
                </a:solidFill>
              </a:rPr>
              <a:t>(</a:t>
            </a:r>
            <a:r>
              <a:rPr lang="zh-CN" altLang="en-US" sz="1600" dirty="0">
                <a:solidFill>
                  <a:schemeClr val="bg1"/>
                </a:solidFill>
              </a:rPr>
              <a:t>电源芯片</a:t>
            </a:r>
            <a:r>
              <a:rPr lang="en-US" altLang="zh-CN" sz="1600" dirty="0">
                <a:solidFill>
                  <a:schemeClr val="bg1"/>
                </a:solidFill>
              </a:rPr>
              <a:t>/CPLD)</a:t>
            </a:r>
            <a:r>
              <a:rPr lang="zh-CN" altLang="en-US" sz="1600" dirty="0">
                <a:solidFill>
                  <a:schemeClr val="bg1"/>
                </a:solidFill>
              </a:rPr>
              <a:t>、核心部件</a:t>
            </a:r>
            <a:r>
              <a:rPr lang="en-US" altLang="zh-CN" sz="1600" dirty="0">
                <a:solidFill>
                  <a:schemeClr val="bg1"/>
                </a:solidFill>
              </a:rPr>
              <a:t>(SSD)</a:t>
            </a:r>
            <a:r>
              <a:rPr lang="zh-CN" altLang="en-US" sz="1600" dirty="0">
                <a:solidFill>
                  <a:schemeClr val="bg1"/>
                </a:solidFill>
              </a:rPr>
              <a:t>、基础软件到上层行业应用，构筑完整的产业生态，让鲲鹏生态能够满足更多客户与应用场景的需要，扩大产业空间。</a:t>
            </a:r>
            <a:endParaRPr lang="en-US" altLang="zh-CN" sz="1600" dirty="0">
              <a:solidFill>
                <a:schemeClr val="bg1"/>
              </a:solidFill>
            </a:endParaRPr>
          </a:p>
          <a:p>
            <a:pPr algn="l">
              <a:lnSpc>
                <a:spcPct val="150000"/>
              </a:lnSpc>
            </a:pPr>
            <a:endParaRPr lang="zh-CN" altLang="en-US" sz="1600" dirty="0">
              <a:solidFill>
                <a:schemeClr val="bg1"/>
              </a:solidFill>
            </a:endParaRPr>
          </a:p>
          <a:p>
            <a:r>
              <a:rPr lang="en-US" altLang="zh-CN" sz="1600" b="0" i="0" u="none" strike="noStrike" kern="1200" baseline="0" dirty="0">
                <a:solidFill>
                  <a:schemeClr val="tx1"/>
                </a:solidFill>
                <a:latin typeface="+mn-lt"/>
                <a:ea typeface="+mn-ea"/>
                <a:cs typeface="+mn-cs"/>
              </a:rPr>
              <a:t>TaiShan 200</a:t>
            </a:r>
            <a:r>
              <a:rPr lang="zh-CN" altLang="en-US" sz="1600" b="0" i="0" u="none" strike="noStrike" kern="1200" baseline="0" dirty="0">
                <a:solidFill>
                  <a:schemeClr val="tx1"/>
                </a:solidFill>
                <a:latin typeface="+mn-lt"/>
                <a:ea typeface="+mn-ea"/>
                <a:cs typeface="+mn-cs"/>
              </a:rPr>
              <a:t>服务器提供计算均衡型、存储计算型和高密计算型等不同产品型号：</a:t>
            </a:r>
            <a:endParaRPr lang="en-US" altLang="zh-CN" sz="2400" dirty="0">
              <a:solidFill>
                <a:schemeClr val="bg1"/>
              </a:solidFill>
              <a:latin typeface="微软雅黑" panose="020B0503020204020204" pitchFamily="34" charset="-122"/>
              <a:ea typeface="微软雅黑" panose="020B0503020204020204" pitchFamily="34" charset="-122"/>
            </a:endParaRPr>
          </a:p>
          <a:p>
            <a:pPr marL="457200" indent="-457200">
              <a:spcBef>
                <a:spcPts val="600"/>
              </a:spcBef>
              <a:buFont typeface="Arial" panose="020B0604020202020204" pitchFamily="34" charset="0"/>
              <a:buChar char="•"/>
            </a:pPr>
            <a:r>
              <a:rPr lang="en-US" altLang="zh-CN" sz="2400" dirty="0">
                <a:solidFill>
                  <a:schemeClr val="bg1"/>
                </a:solidFill>
                <a:latin typeface="微软雅黑" panose="020B0503020204020204" pitchFamily="34" charset="-122"/>
                <a:ea typeface="微软雅黑" panose="020B0503020204020204" pitchFamily="34" charset="-122"/>
              </a:rPr>
              <a:t>2280</a:t>
            </a:r>
            <a:r>
              <a:rPr lang="zh-CN" altLang="en-US" sz="2400" dirty="0">
                <a:solidFill>
                  <a:schemeClr val="bg1"/>
                </a:solidFill>
                <a:latin typeface="微软雅黑" panose="020B0503020204020204" pitchFamily="34" charset="-122"/>
                <a:ea typeface="微软雅黑" panose="020B0503020204020204" pitchFamily="34" charset="-122"/>
              </a:rPr>
              <a:t>均衡型，网络能力、存储能力和计算能力均衡，适用大数据、分布式存储、</a:t>
            </a:r>
            <a:r>
              <a:rPr lang="en-US" altLang="zh-CN" sz="2400" dirty="0">
                <a:solidFill>
                  <a:schemeClr val="bg1"/>
                </a:solidFill>
                <a:latin typeface="微软雅黑" panose="020B0503020204020204" pitchFamily="34" charset="-122"/>
                <a:ea typeface="微软雅黑" panose="020B0503020204020204" pitchFamily="34" charset="-122"/>
              </a:rPr>
              <a:t>Web</a:t>
            </a:r>
            <a:r>
              <a:rPr lang="zh-CN" altLang="en-US" sz="2400" dirty="0">
                <a:solidFill>
                  <a:schemeClr val="bg1"/>
                </a:solidFill>
                <a:latin typeface="微软雅黑" panose="020B0503020204020204" pitchFamily="34" charset="-122"/>
                <a:ea typeface="微软雅黑" panose="020B0503020204020204" pitchFamily="34" charset="-122"/>
              </a:rPr>
              <a:t>等多种应用场景。</a:t>
            </a:r>
            <a:endParaRPr lang="en-US" altLang="zh-CN" sz="2400" dirty="0">
              <a:solidFill>
                <a:schemeClr val="bg1"/>
              </a:solidFill>
              <a:latin typeface="微软雅黑" panose="020B0503020204020204" pitchFamily="34" charset="-122"/>
              <a:ea typeface="微软雅黑" panose="020B0503020204020204" pitchFamily="34" charset="-122"/>
            </a:endParaRPr>
          </a:p>
          <a:p>
            <a:pPr marL="457200" indent="-457200">
              <a:spcBef>
                <a:spcPts val="600"/>
              </a:spcBef>
              <a:buFont typeface="Arial" panose="020B0604020202020204" pitchFamily="34" charset="0"/>
              <a:buChar char="•"/>
            </a:pPr>
            <a:r>
              <a:rPr lang="en-US" altLang="zh-CN" sz="2400" dirty="0">
                <a:solidFill>
                  <a:schemeClr val="bg1"/>
                </a:solidFill>
                <a:latin typeface="微软雅黑" panose="020B0503020204020204" pitchFamily="34" charset="-122"/>
                <a:ea typeface="微软雅黑" panose="020B0503020204020204" pitchFamily="34" charset="-122"/>
              </a:rPr>
              <a:t>5280</a:t>
            </a:r>
            <a:r>
              <a:rPr lang="zh-CN" altLang="en-US" sz="2400" dirty="0">
                <a:solidFill>
                  <a:schemeClr val="bg1"/>
                </a:solidFill>
                <a:latin typeface="微软雅黑" panose="020B0503020204020204" pitchFamily="34" charset="-122"/>
                <a:ea typeface="微软雅黑" panose="020B0503020204020204" pitchFamily="34" charset="-122"/>
              </a:rPr>
              <a:t>存储型，</a:t>
            </a:r>
            <a:r>
              <a:rPr lang="en-US" altLang="zh-CN" sz="2400" dirty="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柜支持</a:t>
            </a:r>
            <a:r>
              <a:rPr lang="en-US" altLang="zh-CN" sz="2400" dirty="0">
                <a:solidFill>
                  <a:schemeClr val="bg1"/>
                </a:solidFill>
                <a:latin typeface="微软雅黑" panose="020B0503020204020204" pitchFamily="34" charset="-122"/>
                <a:ea typeface="微软雅黑" panose="020B0503020204020204" pitchFamily="34" charset="-122"/>
              </a:rPr>
              <a:t>5.6PB</a:t>
            </a:r>
            <a:r>
              <a:rPr lang="zh-CN" altLang="en-US" sz="2400" dirty="0">
                <a:solidFill>
                  <a:schemeClr val="bg1"/>
                </a:solidFill>
                <a:latin typeface="微软雅黑" panose="020B0503020204020204" pitchFamily="34" charset="-122"/>
                <a:ea typeface="微软雅黑" panose="020B0503020204020204" pitchFamily="34" charset="-122"/>
              </a:rPr>
              <a:t>容量，可存储</a:t>
            </a:r>
            <a:r>
              <a:rPr lang="en-US" altLang="zh-CN" sz="2400" dirty="0">
                <a:solidFill>
                  <a:schemeClr val="bg1"/>
                </a:solidFill>
                <a:latin typeface="微软雅黑" panose="020B0503020204020204" pitchFamily="34" charset="-122"/>
                <a:ea typeface="微软雅黑" panose="020B0503020204020204" pitchFamily="34" charset="-122"/>
              </a:rPr>
              <a:t>100</a:t>
            </a:r>
            <a:r>
              <a:rPr lang="zh-CN" altLang="en-US" sz="2400" dirty="0">
                <a:solidFill>
                  <a:schemeClr val="bg1"/>
                </a:solidFill>
                <a:latin typeface="微软雅黑" panose="020B0503020204020204" pitchFamily="34" charset="-122"/>
                <a:ea typeface="微软雅黑" panose="020B0503020204020204" pitchFamily="34" charset="-122"/>
              </a:rPr>
              <a:t>万部高清影片，适用于海量存储场景。</a:t>
            </a:r>
            <a:endParaRPr lang="en-US" altLang="zh-CN" sz="2400" dirty="0">
              <a:solidFill>
                <a:schemeClr val="bg1"/>
              </a:solidFill>
              <a:latin typeface="微软雅黑" panose="020B0503020204020204" pitchFamily="34" charset="-122"/>
              <a:ea typeface="微软雅黑" panose="020B0503020204020204" pitchFamily="34" charset="-122"/>
            </a:endParaRPr>
          </a:p>
          <a:p>
            <a:pPr marL="457200" marR="0" lvl="0" indent="-457200" defTabSz="457200" eaLnBrk="1" fontAlgn="auto" latinLnBrk="0" hangingPunct="1">
              <a:lnSpc>
                <a:spcPct val="117999"/>
              </a:lnSpc>
              <a:spcBef>
                <a:spcPts val="600"/>
              </a:spcBef>
              <a:spcAft>
                <a:spcPts val="0"/>
              </a:spcAft>
              <a:buClrTx/>
              <a:buSzTx/>
              <a:buFont typeface="Arial" panose="020B0604020202020204" pitchFamily="34" charset="0"/>
              <a:buChar char="•"/>
              <a:tabLst/>
              <a:defRPr/>
            </a:pPr>
            <a:r>
              <a:rPr lang="en-US" altLang="zh-CN" sz="2400" dirty="0">
                <a:solidFill>
                  <a:schemeClr val="bg1"/>
                </a:solidFill>
                <a:latin typeface="微软雅黑" panose="020B0503020204020204" pitchFamily="34" charset="-122"/>
                <a:ea typeface="微软雅黑" panose="020B0503020204020204" pitchFamily="34" charset="-122"/>
              </a:rPr>
              <a:t>X6000</a:t>
            </a:r>
            <a:r>
              <a:rPr lang="zh-CN" altLang="en-US" sz="2400" dirty="0">
                <a:solidFill>
                  <a:schemeClr val="bg1"/>
                </a:solidFill>
                <a:latin typeface="微软雅黑" panose="020B0503020204020204" pitchFamily="34" charset="-122"/>
                <a:ea typeface="微软雅黑" panose="020B0503020204020204" pitchFamily="34" charset="-122"/>
              </a:rPr>
              <a:t>高密型，</a:t>
            </a:r>
            <a:r>
              <a:rPr lang="en-US" altLang="zh-CN" sz="2400" dirty="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柜可支持</a:t>
            </a:r>
            <a:r>
              <a:rPr lang="en-US" altLang="zh-CN" sz="2400" dirty="0">
                <a:solidFill>
                  <a:schemeClr val="bg1"/>
                </a:solidFill>
                <a:latin typeface="微软雅黑" panose="020B0503020204020204" pitchFamily="34" charset="-122"/>
                <a:ea typeface="微软雅黑" panose="020B0503020204020204" pitchFamily="34" charset="-122"/>
              </a:rPr>
              <a:t>10240</a:t>
            </a:r>
            <a:r>
              <a:rPr lang="zh-CN" altLang="en-US" sz="2400" dirty="0">
                <a:solidFill>
                  <a:schemeClr val="bg1"/>
                </a:solidFill>
                <a:latin typeface="微软雅黑" panose="020B0503020204020204" pitchFamily="34" charset="-122"/>
                <a:ea typeface="微软雅黑" panose="020B0503020204020204" pitchFamily="34" charset="-122"/>
              </a:rPr>
              <a:t>核，相当于</a:t>
            </a:r>
            <a:r>
              <a:rPr lang="en-US" altLang="zh-CN" sz="2400" dirty="0">
                <a:solidFill>
                  <a:schemeClr val="bg1"/>
                </a:solidFill>
                <a:latin typeface="微软雅黑" panose="020B0503020204020204" pitchFamily="34" charset="-122"/>
                <a:ea typeface="微软雅黑" panose="020B0503020204020204" pitchFamily="34" charset="-122"/>
              </a:rPr>
              <a:t>5000</a:t>
            </a:r>
            <a:r>
              <a:rPr lang="zh-CN" altLang="en-US" sz="2400" dirty="0">
                <a:solidFill>
                  <a:schemeClr val="bg1"/>
                </a:solidFill>
                <a:latin typeface="微软雅黑" panose="020B0503020204020204" pitchFamily="34" charset="-122"/>
                <a:ea typeface="微软雅黑" panose="020B0503020204020204" pitchFamily="34" charset="-122"/>
              </a:rPr>
              <a:t>台笔记本电脑的算力，适用于海量整型计算场景。</a:t>
            </a:r>
            <a:endParaRPr lang="en-US" altLang="zh-CN" sz="2400" dirty="0">
              <a:solidFill>
                <a:schemeClr val="bg1"/>
              </a:solidFill>
              <a:latin typeface="微软雅黑" panose="020B0503020204020204" pitchFamily="34" charset="-122"/>
              <a:ea typeface="微软雅黑" panose="020B0503020204020204" pitchFamily="34" charset="-122"/>
            </a:endParaRPr>
          </a:p>
          <a:p>
            <a:pPr marL="457200" marR="0" lvl="0" indent="-457200" defTabSz="457200" eaLnBrk="1" fontAlgn="auto" latinLnBrk="0" hangingPunct="1">
              <a:lnSpc>
                <a:spcPct val="117999"/>
              </a:lnSpc>
              <a:spcBef>
                <a:spcPts val="600"/>
              </a:spcBef>
              <a:spcAft>
                <a:spcPts val="0"/>
              </a:spcAft>
              <a:buClrTx/>
              <a:buSzTx/>
              <a:buFont typeface="Arial" panose="020B0604020202020204" pitchFamily="34" charset="0"/>
              <a:buChar char="•"/>
              <a:tabLst/>
              <a:defRPr/>
            </a:pPr>
            <a:endParaRPr lang="en-US" altLang="zh-CN" sz="2400" dirty="0">
              <a:solidFill>
                <a:schemeClr val="bg1"/>
              </a:solidFill>
              <a:latin typeface="微软雅黑" panose="020B0503020204020204" pitchFamily="34" charset="-122"/>
              <a:ea typeface="微软雅黑" panose="020B0503020204020204" pitchFamily="34" charset="-122"/>
            </a:endParaRPr>
          </a:p>
          <a:p>
            <a:pPr marL="457200" marR="0" lvl="0" indent="-457200" defTabSz="457200" eaLnBrk="1" fontAlgn="auto" latinLnBrk="0" hangingPunct="1">
              <a:lnSpc>
                <a:spcPct val="117999"/>
              </a:lnSpc>
              <a:spcBef>
                <a:spcPts val="600"/>
              </a:spcBef>
              <a:spcAft>
                <a:spcPts val="0"/>
              </a:spcAft>
              <a:buClrTx/>
              <a:buSzTx/>
              <a:buFont typeface="Arial" panose="020B0604020202020204" pitchFamily="34" charset="0"/>
              <a:buChar char="•"/>
              <a:tabLst/>
              <a:defRPr/>
            </a:pPr>
            <a:endParaRPr lang="en-US" altLang="zh-CN" sz="2400" dirty="0">
              <a:solidFill>
                <a:schemeClr val="bg1"/>
              </a:solidFill>
              <a:latin typeface="微软雅黑" panose="020B0503020204020204" pitchFamily="34" charset="-122"/>
              <a:ea typeface="微软雅黑" panose="020B0503020204020204" pitchFamily="34" charset="-122"/>
            </a:endParaRPr>
          </a:p>
          <a:p>
            <a:pPr marL="457200" marR="0" lvl="0" indent="-457200" defTabSz="457200" eaLnBrk="1" fontAlgn="auto" latinLnBrk="0" hangingPunct="1">
              <a:lnSpc>
                <a:spcPct val="117999"/>
              </a:lnSpc>
              <a:spcBef>
                <a:spcPts val="600"/>
              </a:spcBef>
              <a:spcAft>
                <a:spcPts val="0"/>
              </a:spcAft>
              <a:buClrTx/>
              <a:buSzTx/>
              <a:buFont typeface="Arial" panose="020B0604020202020204" pitchFamily="34" charset="0"/>
              <a:buChar char="•"/>
              <a:tabLst/>
              <a:defRPr/>
            </a:pPr>
            <a:endParaRPr lang="en-US" altLang="zh-CN" sz="2400" dirty="0">
              <a:solidFill>
                <a:schemeClr val="bg1"/>
              </a:solidFill>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3735607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zh-CN" altLang="en-US" dirty="0"/>
              <a:t>图是</a:t>
            </a:r>
            <a:r>
              <a:rPr lang="en-US" altLang="zh-CN" dirty="0"/>
              <a:t>Fujitsu </a:t>
            </a:r>
            <a:r>
              <a:rPr lang="zh-CN" altLang="en-US" dirty="0"/>
              <a:t>公司于</a:t>
            </a:r>
            <a:r>
              <a:rPr lang="en-US" altLang="zh-CN" dirty="0"/>
              <a:t>1989</a:t>
            </a:r>
            <a:r>
              <a:rPr lang="zh-CN" altLang="en-US" dirty="0"/>
              <a:t>年生产的基于 </a:t>
            </a:r>
            <a:r>
              <a:rPr lang="en-US" altLang="zh-CN" dirty="0"/>
              <a:t>SPARC </a:t>
            </a:r>
            <a:r>
              <a:rPr lang="zh-CN" altLang="en-US" dirty="0"/>
              <a:t>的</a:t>
            </a:r>
            <a:r>
              <a:rPr lang="en-US" altLang="zh-CN" dirty="0"/>
              <a:t>MB86901</a:t>
            </a:r>
            <a:r>
              <a:rPr lang="zh-CN" altLang="en-US" dirty="0"/>
              <a:t>芯片的逻辑框图，主频为</a:t>
            </a:r>
            <a:r>
              <a:rPr lang="en-US" altLang="zh-CN" dirty="0"/>
              <a:t>25MHz</a:t>
            </a:r>
            <a:r>
              <a:rPr lang="zh-CN" altLang="en-US" dirty="0"/>
              <a:t>。</a:t>
            </a:r>
          </a:p>
          <a:p>
            <a:pPr eaLnBrk="1" hangingPunct="1">
              <a:defRPr/>
            </a:pPr>
            <a:r>
              <a:rPr lang="zh-CN" altLang="en-US" dirty="0"/>
              <a:t>图右半部分基本上是运算器，左半部分为控制器。</a:t>
            </a:r>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119</a:t>
            </a:fld>
            <a:endParaRPr kumimoji="1" lang="zh-CN" altLang="en-US"/>
          </a:p>
        </p:txBody>
      </p:sp>
    </p:spTree>
    <p:extLst>
      <p:ext uri="{BB962C8B-B14F-4D97-AF65-F5344CB8AC3E}">
        <p14:creationId xmlns:p14="http://schemas.microsoft.com/office/powerpoint/2010/main" val="17112416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121</a:t>
            </a:fld>
            <a:endParaRPr kumimoji="1" lang="zh-CN" altLang="en-US"/>
          </a:p>
        </p:txBody>
      </p:sp>
    </p:spTree>
    <p:extLst>
      <p:ext uri="{BB962C8B-B14F-4D97-AF65-F5344CB8AC3E}">
        <p14:creationId xmlns:p14="http://schemas.microsoft.com/office/powerpoint/2010/main" val="647015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通常在 </a:t>
            </a:r>
            <a:r>
              <a:rPr lang="en-US" altLang="zh-CN" dirty="0"/>
              <a:t>CISC </a:t>
            </a:r>
            <a:r>
              <a:rPr lang="zh-CN" altLang="en-US" dirty="0"/>
              <a:t>机中，当程序调用过程或子程序时需要传递一些数据，并将原程序中的某些寄存器中的数据保存于存储器或堆栈中，以便腾出寄存器给被调用的过程或子程序使用。当从被调用过程或子程序返回原程序时要恢复原寄存器的内容，为此设置调用</a:t>
            </a:r>
            <a:r>
              <a:rPr lang="en-US" altLang="zh-CN" dirty="0"/>
              <a:t>(Call)</a:t>
            </a:r>
            <a:r>
              <a:rPr lang="zh-CN" altLang="en-US" dirty="0"/>
              <a:t>和返回</a:t>
            </a:r>
            <a:r>
              <a:rPr lang="en-US" altLang="zh-CN" dirty="0"/>
              <a:t>(Return)</a:t>
            </a:r>
            <a:r>
              <a:rPr lang="zh-CN" altLang="en-US" dirty="0"/>
              <a:t>指令，分别完成上述调用与返回时所需进行的工作。 </a:t>
            </a:r>
            <a:r>
              <a:rPr lang="en-US" altLang="zh-CN" dirty="0"/>
              <a:t>SPARC </a:t>
            </a:r>
            <a:r>
              <a:rPr lang="zh-CN" altLang="en-US" dirty="0"/>
              <a:t>利用寄存器组而不是存储器来完成上述的传递参数和保留、恢复现场工作，并采用改变窗口指针的办法而省略了在寄存器之间传送的操作，因此使速度大为加快。</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SPARC </a:t>
            </a:r>
            <a:r>
              <a:rPr lang="zh-CN" altLang="en-US" dirty="0"/>
              <a:t>允许设置若干个窗口</a:t>
            </a:r>
            <a:r>
              <a:rPr lang="en-US" altLang="zh-CN" dirty="0"/>
              <a:t>(6</a:t>
            </a:r>
            <a:r>
              <a:rPr lang="zh-CN" altLang="en-US" dirty="0"/>
              <a:t>～</a:t>
            </a:r>
            <a:r>
              <a:rPr lang="en-US" altLang="zh-CN" dirty="0"/>
              <a:t>32</a:t>
            </a:r>
            <a:r>
              <a:rPr lang="zh-CN" altLang="en-US" dirty="0"/>
              <a:t>个之间</a:t>
            </a:r>
            <a:r>
              <a:rPr lang="en-US" altLang="zh-CN" dirty="0"/>
              <a:t>)</a:t>
            </a:r>
            <a:r>
              <a:rPr lang="zh-CN" altLang="en-US" dirty="0"/>
              <a:t>，窗口数取决于硬件设计者所选定的物理</a:t>
            </a:r>
            <a:r>
              <a:rPr lang="en-US" altLang="zh-CN" dirty="0"/>
              <a:t>(</a:t>
            </a:r>
            <a:r>
              <a:rPr lang="zh-CN" altLang="en-US" dirty="0"/>
              <a:t>实际</a:t>
            </a:r>
            <a:r>
              <a:rPr lang="en-US" altLang="zh-CN" dirty="0"/>
              <a:t>)</a:t>
            </a:r>
            <a:r>
              <a:rPr lang="zh-CN" altLang="en-US" dirty="0"/>
              <a:t>寄存器数量。有一个指针指出当前程序所访问的窗口号，在指令地址所指出的</a:t>
            </a:r>
            <a:r>
              <a:rPr lang="en-US" altLang="zh-CN" dirty="0"/>
              <a:t>32</a:t>
            </a:r>
            <a:r>
              <a:rPr lang="zh-CN" altLang="en-US" dirty="0"/>
              <a:t>个逻辑寄存器中，</a:t>
            </a:r>
            <a:r>
              <a:rPr lang="en-US" altLang="zh-CN" dirty="0"/>
              <a:t>r</a:t>
            </a:r>
            <a:r>
              <a:rPr lang="zh-CN" altLang="en-US" dirty="0"/>
              <a:t>［</a:t>
            </a:r>
            <a:r>
              <a:rPr lang="en-US" altLang="zh-CN" dirty="0"/>
              <a:t>0</a:t>
            </a:r>
            <a:r>
              <a:rPr lang="zh-CN" altLang="en-US" dirty="0"/>
              <a:t>］～</a:t>
            </a:r>
            <a:r>
              <a:rPr lang="en-US" altLang="zh-CN" dirty="0"/>
              <a:t>r</a:t>
            </a:r>
            <a:r>
              <a:rPr lang="zh-CN" altLang="en-US" dirty="0"/>
              <a:t>［</a:t>
            </a:r>
            <a:r>
              <a:rPr lang="en-US" altLang="zh-CN" dirty="0"/>
              <a:t>7</a:t>
            </a:r>
            <a:r>
              <a:rPr lang="zh-CN" altLang="en-US" dirty="0"/>
              <a:t>］为全局寄存器，</a:t>
            </a:r>
            <a:r>
              <a:rPr lang="en-US" altLang="zh-CN" dirty="0"/>
              <a:t>r</a:t>
            </a:r>
            <a:r>
              <a:rPr lang="zh-CN" altLang="en-US" dirty="0"/>
              <a:t>［</a:t>
            </a:r>
            <a:r>
              <a:rPr lang="en-US" altLang="zh-CN" dirty="0"/>
              <a:t>8</a:t>
            </a:r>
            <a:r>
              <a:rPr lang="zh-CN" altLang="en-US" dirty="0"/>
              <a:t>］～</a:t>
            </a:r>
            <a:r>
              <a:rPr lang="en-US" altLang="zh-CN" dirty="0"/>
              <a:t>r</a:t>
            </a:r>
            <a:r>
              <a:rPr lang="zh-CN" altLang="en-US" dirty="0"/>
              <a:t>［</a:t>
            </a:r>
            <a:r>
              <a:rPr lang="en-US" altLang="zh-CN" dirty="0"/>
              <a:t>31</a:t>
            </a:r>
            <a:r>
              <a:rPr lang="zh-CN" altLang="en-US" dirty="0"/>
              <a:t>］为一个窗口中的</a:t>
            </a:r>
            <a:r>
              <a:rPr lang="en-US" altLang="zh-CN" dirty="0"/>
              <a:t>24</a:t>
            </a:r>
            <a:r>
              <a:rPr lang="zh-CN" altLang="en-US" dirty="0"/>
              <a:t>个寄存器，并将它分成输入 </a:t>
            </a:r>
            <a:r>
              <a:rPr lang="en-US" altLang="zh-CN" dirty="0"/>
              <a:t>ins(r</a:t>
            </a:r>
            <a:r>
              <a:rPr lang="zh-CN" altLang="en-US" dirty="0"/>
              <a:t>［</a:t>
            </a:r>
            <a:r>
              <a:rPr lang="en-US" altLang="zh-CN" dirty="0"/>
              <a:t>24</a:t>
            </a:r>
            <a:r>
              <a:rPr lang="zh-CN" altLang="en-US" dirty="0"/>
              <a:t>］～</a:t>
            </a:r>
            <a:r>
              <a:rPr lang="en-US" altLang="zh-CN" dirty="0"/>
              <a:t>r</a:t>
            </a:r>
            <a:r>
              <a:rPr lang="zh-CN" altLang="en-US" dirty="0"/>
              <a:t>［</a:t>
            </a:r>
            <a:r>
              <a:rPr lang="en-US" altLang="zh-CN" dirty="0"/>
              <a:t>31</a:t>
            </a:r>
            <a:r>
              <a:rPr lang="zh-CN" altLang="en-US" dirty="0"/>
              <a:t>］</a:t>
            </a:r>
            <a:r>
              <a:rPr lang="en-US" altLang="zh-CN" dirty="0"/>
              <a:t>)</a:t>
            </a:r>
            <a:r>
              <a:rPr lang="zh-CN" altLang="en-US" dirty="0"/>
              <a:t>、局部 </a:t>
            </a:r>
            <a:r>
              <a:rPr lang="en-US" altLang="zh-CN" dirty="0"/>
              <a:t>locals(r</a:t>
            </a:r>
            <a:r>
              <a:rPr lang="zh-CN" altLang="en-US" dirty="0"/>
              <a:t>［</a:t>
            </a:r>
            <a:r>
              <a:rPr lang="en-US" altLang="zh-CN" dirty="0"/>
              <a:t>16</a:t>
            </a:r>
            <a:r>
              <a:rPr lang="zh-CN" altLang="en-US" dirty="0"/>
              <a:t>］～</a:t>
            </a:r>
            <a:r>
              <a:rPr lang="en-US" altLang="zh-CN" dirty="0"/>
              <a:t>r</a:t>
            </a:r>
            <a:r>
              <a:rPr lang="zh-CN" altLang="en-US" dirty="0"/>
              <a:t>［</a:t>
            </a:r>
            <a:r>
              <a:rPr lang="en-US" altLang="zh-CN" dirty="0"/>
              <a:t>23</a:t>
            </a:r>
            <a:r>
              <a:rPr lang="zh-CN" altLang="en-US" dirty="0"/>
              <a:t>］</a:t>
            </a:r>
            <a:r>
              <a:rPr lang="en-US" altLang="zh-CN" dirty="0"/>
              <a:t>)</a:t>
            </a:r>
            <a:r>
              <a:rPr lang="zh-CN" altLang="en-US" dirty="0"/>
              <a:t>和输出 </a:t>
            </a:r>
            <a:r>
              <a:rPr lang="en-US" altLang="zh-CN" dirty="0"/>
              <a:t>outs (r</a:t>
            </a:r>
            <a:r>
              <a:rPr lang="zh-CN" altLang="en-US" dirty="0"/>
              <a:t>［</a:t>
            </a:r>
            <a:r>
              <a:rPr lang="en-US" altLang="zh-CN" dirty="0"/>
              <a:t>8</a:t>
            </a:r>
            <a:r>
              <a:rPr lang="zh-CN" altLang="en-US" dirty="0"/>
              <a:t>］～</a:t>
            </a:r>
            <a:r>
              <a:rPr lang="en-US" altLang="zh-CN" dirty="0"/>
              <a:t>r</a:t>
            </a:r>
            <a:r>
              <a:rPr lang="zh-CN" altLang="en-US" dirty="0"/>
              <a:t>［</a:t>
            </a:r>
            <a:r>
              <a:rPr lang="en-US" altLang="zh-CN" dirty="0"/>
              <a:t>15</a:t>
            </a:r>
            <a:r>
              <a:rPr lang="zh-CN" altLang="en-US" dirty="0"/>
              <a:t>］</a:t>
            </a:r>
            <a:r>
              <a:rPr lang="en-US" altLang="zh-CN" dirty="0"/>
              <a:t>)</a:t>
            </a:r>
            <a:r>
              <a:rPr lang="zh-CN" altLang="en-US" dirty="0"/>
              <a:t>三部分。</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124</a:t>
            </a:fld>
            <a:endParaRPr kumimoji="1" lang="zh-CN" altLang="en-US"/>
          </a:p>
        </p:txBody>
      </p:sp>
    </p:spTree>
    <p:extLst>
      <p:ext uri="{BB962C8B-B14F-4D97-AF65-F5344CB8AC3E}">
        <p14:creationId xmlns:p14="http://schemas.microsoft.com/office/powerpoint/2010/main" val="525767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zh-CN" altLang="en-US" dirty="0"/>
              <a:t>图</a:t>
            </a:r>
            <a:r>
              <a:rPr lang="en-US" altLang="zh-CN" dirty="0"/>
              <a:t>6.41</a:t>
            </a:r>
            <a:r>
              <a:rPr lang="zh-CN" altLang="en-US" dirty="0"/>
              <a:t>表示三个过程 </a:t>
            </a:r>
            <a:r>
              <a:rPr lang="en-US" altLang="zh-CN" dirty="0"/>
              <a:t>A</a:t>
            </a:r>
            <a:r>
              <a:rPr lang="zh-CN" altLang="en-US" dirty="0"/>
              <a:t>，</a:t>
            </a:r>
            <a:r>
              <a:rPr lang="en-US" altLang="zh-CN" dirty="0"/>
              <a:t>B</a:t>
            </a:r>
            <a:r>
              <a:rPr lang="zh-CN" altLang="en-US" dirty="0"/>
              <a:t>，</a:t>
            </a:r>
            <a:r>
              <a:rPr lang="en-US" altLang="zh-CN" dirty="0"/>
              <a:t>C</a:t>
            </a:r>
            <a:r>
              <a:rPr lang="zh-CN" altLang="en-US" dirty="0"/>
              <a:t>所占用的寄存器以及逻辑寄存器和物理寄存器的对应关系</a:t>
            </a:r>
            <a:r>
              <a:rPr lang="en-US" altLang="zh-CN" dirty="0"/>
              <a:t>(</a:t>
            </a:r>
            <a:r>
              <a:rPr lang="zh-CN" altLang="en-US" dirty="0"/>
              <a:t>举例</a:t>
            </a:r>
            <a:r>
              <a:rPr lang="en-US" altLang="zh-CN" dirty="0"/>
              <a:t>)</a:t>
            </a:r>
            <a:r>
              <a:rPr lang="zh-CN" altLang="en-US" dirty="0"/>
              <a:t>。逻辑寄存器与物理寄存器的关系如表</a:t>
            </a:r>
            <a:r>
              <a:rPr lang="en-US" altLang="zh-CN" dirty="0"/>
              <a:t>6.5</a:t>
            </a:r>
            <a:r>
              <a:rPr lang="zh-CN" altLang="en-US" dirty="0"/>
              <a:t>所示。 </a:t>
            </a:r>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125</a:t>
            </a:fld>
            <a:endParaRPr kumimoji="1" lang="zh-CN" altLang="en-US"/>
          </a:p>
        </p:txBody>
      </p:sp>
    </p:spTree>
    <p:extLst>
      <p:ext uri="{BB962C8B-B14F-4D97-AF65-F5344CB8AC3E}">
        <p14:creationId xmlns:p14="http://schemas.microsoft.com/office/powerpoint/2010/main" val="337661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所谓流水线实际上是将一条指令的实现过程分成时间上大体相等的几个阶段，然后使几条指令的不同阶段在时间上重叠起来进行。</a:t>
            </a:r>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127</a:t>
            </a:fld>
            <a:endParaRPr kumimoji="1" lang="zh-CN" altLang="en-US"/>
          </a:p>
        </p:txBody>
      </p:sp>
    </p:spTree>
    <p:extLst>
      <p:ext uri="{BB962C8B-B14F-4D97-AF65-F5344CB8AC3E}">
        <p14:creationId xmlns:p14="http://schemas.microsoft.com/office/powerpoint/2010/main" val="17331524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当 </a:t>
            </a:r>
            <a:r>
              <a:rPr lang="en-US" altLang="zh-CN" dirty="0"/>
              <a:t>ALU </a:t>
            </a:r>
            <a:r>
              <a:rPr lang="zh-CN" altLang="en-US" dirty="0"/>
              <a:t>运算结束后，假如出现一些错误，例如数据溢出、地址越界等，则要求中断当前程序，进入陷阱</a:t>
            </a:r>
            <a:r>
              <a:rPr lang="en-US" altLang="zh-CN" dirty="0"/>
              <a:t>(Trap) </a:t>
            </a:r>
            <a:r>
              <a:rPr lang="zh-CN" altLang="en-US" dirty="0"/>
              <a:t>进行处理。一般要求执行段在一个机器周期内完成 </a:t>
            </a:r>
            <a:r>
              <a:rPr lang="en-US" altLang="zh-CN" dirty="0"/>
              <a:t>ALU </a:t>
            </a:r>
            <a:r>
              <a:rPr lang="zh-CN" altLang="en-US" dirty="0"/>
              <a:t>运算及对结果的判断</a:t>
            </a:r>
            <a:r>
              <a:rPr lang="en-US" altLang="zh-CN" dirty="0"/>
              <a:t>(</a:t>
            </a:r>
            <a:r>
              <a:rPr lang="zh-CN" altLang="en-US" dirty="0"/>
              <a:t>包括由此产生的一些控制信号</a:t>
            </a:r>
            <a:r>
              <a:rPr lang="en-US" altLang="zh-CN" dirty="0"/>
              <a:t>)</a:t>
            </a:r>
            <a:r>
              <a:rPr lang="zh-CN" altLang="en-US" dirty="0"/>
              <a:t>。在流水线机器中，这可能是时间最长的一个阶段，同时又是情况最复杂的阶段</a:t>
            </a:r>
            <a:r>
              <a:rPr lang="en-US" altLang="zh-CN" dirty="0"/>
              <a:t>(</a:t>
            </a:r>
            <a:r>
              <a:rPr lang="zh-CN" altLang="en-US" dirty="0"/>
              <a:t>每条指令都有它的特定操作需要执行</a:t>
            </a:r>
            <a:r>
              <a:rPr lang="en-US" altLang="zh-CN" dirty="0"/>
              <a:t>)</a:t>
            </a:r>
            <a:r>
              <a:rPr lang="zh-CN" altLang="en-US" dirty="0"/>
              <a:t>。这往往是确定机器周期的依据。对于一些更为复杂的操作，例如乘法运算、存取双字等，或者增加机器周期，或者增设硬件解决之。</a:t>
            </a:r>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129</a:t>
            </a:fld>
            <a:endParaRPr kumimoji="1" lang="zh-CN" altLang="en-US"/>
          </a:p>
        </p:txBody>
      </p:sp>
    </p:spTree>
    <p:extLst>
      <p:ext uri="{BB962C8B-B14F-4D97-AF65-F5344CB8AC3E}">
        <p14:creationId xmlns:p14="http://schemas.microsoft.com/office/powerpoint/2010/main" val="1577170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机器加电后，首先由</a:t>
            </a:r>
            <a:r>
              <a:rPr lang="en-US" altLang="zh-CN" dirty="0"/>
              <a:t>reset</a:t>
            </a:r>
            <a:r>
              <a:rPr lang="zh-CN" altLang="en-US" dirty="0"/>
              <a:t>信号在</a:t>
            </a:r>
            <a:r>
              <a:rPr lang="en-US" altLang="zh-CN" dirty="0"/>
              <a:t>PC</a:t>
            </a:r>
            <a:r>
              <a:rPr lang="zh-CN" altLang="en-US" dirty="0"/>
              <a:t>内置入开机后执行的第一条指令的地址，同时在微指令寄存器内置入一条</a:t>
            </a:r>
            <a:r>
              <a:rPr lang="zh-CN" altLang="en-US" dirty="0">
                <a:latin typeface="Arial" charset="0"/>
              </a:rPr>
              <a:t>“</a:t>
            </a:r>
            <a:r>
              <a:rPr lang="zh-CN" altLang="en-US" dirty="0"/>
              <a:t>取指</a:t>
            </a:r>
            <a:r>
              <a:rPr lang="zh-CN" altLang="en-US" dirty="0">
                <a:latin typeface="Arial" charset="0"/>
              </a:rPr>
              <a:t>”</a:t>
            </a:r>
            <a:r>
              <a:rPr lang="zh-CN" altLang="en-US" dirty="0"/>
              <a:t>微指令，并将其他一些有关的状态位或寄存器置于初始状态。当电压达到稳定值后，自动启动机器工作，产生节拍电位</a:t>
            </a:r>
            <a:r>
              <a:rPr lang="en-US" altLang="zh-CN" dirty="0"/>
              <a:t>T1</a:t>
            </a:r>
            <a:r>
              <a:rPr lang="zh-CN" altLang="en-US" dirty="0"/>
              <a:t>，</a:t>
            </a:r>
            <a:r>
              <a:rPr lang="en-US" altLang="zh-CN" dirty="0"/>
              <a:t>T2</a:t>
            </a:r>
            <a:r>
              <a:rPr lang="zh-CN" altLang="en-US" dirty="0"/>
              <a:t>和</a:t>
            </a:r>
            <a:r>
              <a:rPr lang="en-US" altLang="zh-CN" dirty="0"/>
              <a:t>CP</a:t>
            </a:r>
            <a:r>
              <a:rPr lang="zh-CN" altLang="en-US" dirty="0"/>
              <a:t>。为保证机器正常工作，必须由电路保证开机工作后第一个机器周期信号的完整性，在该周期的末尾，产生开机后第一个工作脉冲</a:t>
            </a:r>
            <a:r>
              <a:rPr lang="en-US" altLang="zh-CN" dirty="0"/>
              <a:t>CP</a:t>
            </a:r>
            <a:r>
              <a:rPr lang="zh-CN" altLang="en-US" dirty="0"/>
              <a:t>。然后机器开始执行程序，不断地取出指令、分析指令、执行指令。</a:t>
            </a:r>
            <a:endParaRPr kumimoji="1" lang="zh-CN" altLang="en-US" dirty="0"/>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44</a:t>
            </a:fld>
            <a:endParaRPr kumimoji="1" lang="zh-CN" altLang="en-US"/>
          </a:p>
        </p:txBody>
      </p:sp>
    </p:spTree>
    <p:extLst>
      <p:ext uri="{BB962C8B-B14F-4D97-AF65-F5344CB8AC3E}">
        <p14:creationId xmlns:p14="http://schemas.microsoft.com/office/powerpoint/2010/main" val="3576511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大部分计算机是依靠市电供电的，市电可能会因负载不同而有波动；也可能因大型用电设备开启或关断、以及遇到雷电等情况而引起瞬间电压脉冲，甚至断电。上述市电问题会引起计算机数据出现错误、死机甚至损坏设备。如何解决这些市电问题、给计算机提供连续的、稳定的交流正弧波电源正是不间断电源</a:t>
            </a:r>
            <a:r>
              <a:rPr lang="en-US" altLang="zh-CN" dirty="0"/>
              <a:t>(uninterrupted power supply</a:t>
            </a:r>
            <a:r>
              <a:rPr lang="zh-CN" altLang="en-US" dirty="0"/>
              <a:t>，简称</a:t>
            </a:r>
            <a:r>
              <a:rPr lang="en-US" altLang="zh-CN" dirty="0"/>
              <a:t>UPS)</a:t>
            </a:r>
            <a:r>
              <a:rPr lang="zh-CN" altLang="en-US"/>
              <a:t>的责任。</a:t>
            </a:r>
          </a:p>
          <a:p>
            <a:endParaRPr kumimoji="1" lang="zh-CN" altLang="en-US"/>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136</a:t>
            </a:fld>
            <a:endParaRPr kumimoji="1" lang="zh-CN" altLang="en-US"/>
          </a:p>
        </p:txBody>
      </p:sp>
    </p:spTree>
    <p:extLst>
      <p:ext uri="{BB962C8B-B14F-4D97-AF65-F5344CB8AC3E}">
        <p14:creationId xmlns:p14="http://schemas.microsoft.com/office/powerpoint/2010/main" val="661750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程序可以存放在固定存储器中，也可以利用一小段引导程序</a:t>
            </a:r>
            <a:r>
              <a:rPr lang="en-US" altLang="zh-CN" dirty="0"/>
              <a:t>(</a:t>
            </a:r>
            <a:r>
              <a:rPr lang="zh-CN" altLang="en-US" dirty="0"/>
              <a:t>在固存中</a:t>
            </a:r>
            <a:r>
              <a:rPr lang="en-US" altLang="zh-CN" dirty="0"/>
              <a:t>)</a:t>
            </a:r>
            <a:r>
              <a:rPr lang="zh-CN" altLang="en-US" dirty="0"/>
              <a:t>将要执行的程序和数据从外部设备调入主存。实现各条指令的微程序是存放在微程序控制器中的。当前正在执行的微指令从微程序控制器中取出后放在微指令寄存器中，由微指令的控制字段中的各位直接控制信息和数据的传送，并进行相应的处理。当遇到停机指令或外来停机命令时，应该待当前这条指令执行完再停机或至少在本机器周期结束时再停机。机器的启动停止、工作节拍和脉冲的关系如图</a:t>
            </a:r>
            <a:r>
              <a:rPr lang="en-US" altLang="zh-CN" dirty="0"/>
              <a:t>6.20</a:t>
            </a:r>
            <a:r>
              <a:rPr lang="zh-CN" altLang="en-US" dirty="0"/>
              <a:t>所示。在停机后重新启动要保证机器继续工作且不出任何错误。</a:t>
            </a:r>
            <a:endParaRPr kumimoji="1" lang="zh-CN" altLang="en-US" dirty="0"/>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45</a:t>
            </a:fld>
            <a:endParaRPr kumimoji="1" lang="zh-CN" altLang="en-US"/>
          </a:p>
        </p:txBody>
      </p:sp>
    </p:spTree>
    <p:extLst>
      <p:ext uri="{BB962C8B-B14F-4D97-AF65-F5344CB8AC3E}">
        <p14:creationId xmlns:p14="http://schemas.microsoft.com/office/powerpoint/2010/main" val="236654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停机与停电是两个不同的概念，停机时电压仍维持正常，因此寄存器与存储器仍保持信息不变，重新启动后从程序停顿处</a:t>
            </a:r>
            <a:r>
              <a:rPr lang="en-US" altLang="zh-CN" dirty="0"/>
              <a:t>(</a:t>
            </a:r>
            <a:r>
              <a:rPr lang="zh-CN" altLang="en-US" dirty="0"/>
              <a:t>称为断点</a:t>
            </a:r>
            <a:r>
              <a:rPr lang="en-US" altLang="zh-CN" dirty="0"/>
              <a:t>)</a:t>
            </a:r>
            <a:r>
              <a:rPr lang="zh-CN" altLang="en-US" dirty="0"/>
              <a:t>继续执行下去。而停电后情况大不相同，此时寄存器与存储器的内容已消失，加电后产生的</a:t>
            </a:r>
            <a:r>
              <a:rPr lang="en-US" altLang="zh-CN" dirty="0"/>
              <a:t>reset</a:t>
            </a:r>
            <a:r>
              <a:rPr lang="zh-CN" altLang="en-US" dirty="0"/>
              <a:t>信号，使机器从固定入口重新开始运行。某些机器不设停机指令，而是不断循环执行一条或几条无实质内容的指令实现动态停机。此时一般依靠外来中断请求信号，启动机器继续工作。</a:t>
            </a:r>
          </a:p>
          <a:p>
            <a:endParaRPr kumimoji="1" lang="zh-CN" altLang="en-US" dirty="0"/>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46</a:t>
            </a:fld>
            <a:endParaRPr kumimoji="1" lang="zh-CN" altLang="en-US"/>
          </a:p>
        </p:txBody>
      </p:sp>
    </p:spTree>
    <p:extLst>
      <p:ext uri="{BB962C8B-B14F-4D97-AF65-F5344CB8AC3E}">
        <p14:creationId xmlns:p14="http://schemas.microsoft.com/office/powerpoint/2010/main" val="309223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通常第一级采用垂直微程序，第二级采用水平微程序。当执行一条指令时，首先进入第一级微程序，由于它是垂直型微指令，所以并行操作功能不强，当需要时可由它来调用第二级微程序</a:t>
            </a:r>
            <a:r>
              <a:rPr lang="en-US" altLang="zh-CN" dirty="0"/>
              <a:t>(</a:t>
            </a:r>
            <a:r>
              <a:rPr lang="zh-CN" altLang="en-US" dirty="0"/>
              <a:t>即毫微程序</a:t>
            </a:r>
            <a:r>
              <a:rPr lang="en-US" altLang="zh-CN" dirty="0"/>
              <a:t>)</a:t>
            </a:r>
            <a:r>
              <a:rPr lang="zh-CN" altLang="en-US" dirty="0"/>
              <a:t>，执行完毕后再返回第一级微程序</a:t>
            </a:r>
            <a:endParaRPr kumimoji="1" lang="zh-CN" altLang="en-US" dirty="0"/>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71</a:t>
            </a:fld>
            <a:endParaRPr kumimoji="1" lang="zh-CN" altLang="en-US"/>
          </a:p>
        </p:txBody>
      </p:sp>
    </p:spTree>
    <p:extLst>
      <p:ext uri="{BB962C8B-B14F-4D97-AF65-F5344CB8AC3E}">
        <p14:creationId xmlns:p14="http://schemas.microsoft.com/office/powerpoint/2010/main" val="145541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一条指令的实现可分成取指、计算地址、取数及执行等几个步骤。在微程序控制方式中，每一步由一条微指令实现，而在这里则由指令的操作码直接控制并产生实现上述各步骤所需的控制信号。</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在大部分情况下，每一步由一个机器周期实现，如何区分一条指令的四个机器周期呢</a:t>
            </a:r>
            <a:r>
              <a:rPr lang="en-US" altLang="zh-CN" dirty="0"/>
              <a:t>?</a:t>
            </a:r>
            <a:r>
              <a:rPr lang="zh-CN" altLang="en-US" dirty="0"/>
              <a:t>可以考虑用两位计数器的译码输出来表示当前所处的机器周期；或用四位触发器来分别表示四个周期，当机器处于某一周期时，相应的触发器处于</a:t>
            </a:r>
            <a:r>
              <a:rPr lang="zh-CN" altLang="en-US" dirty="0">
                <a:latin typeface="Arial" charset="0"/>
              </a:rPr>
              <a:t>“</a:t>
            </a:r>
            <a:r>
              <a:rPr lang="en-US" altLang="zh-CN" dirty="0"/>
              <a:t>1</a:t>
            </a:r>
            <a:r>
              <a:rPr lang="en-US" altLang="zh-CN" dirty="0">
                <a:latin typeface="Arial" charset="0"/>
              </a:rPr>
              <a:t>”</a:t>
            </a:r>
            <a:r>
              <a:rPr lang="zh-CN" altLang="en-US" dirty="0"/>
              <a:t>状态，而其余三个触发器则处于</a:t>
            </a:r>
            <a:r>
              <a:rPr lang="zh-CN" altLang="en-US" dirty="0">
                <a:latin typeface="Arial" charset="0"/>
              </a:rPr>
              <a:t>“</a:t>
            </a:r>
            <a:r>
              <a:rPr lang="en-US" altLang="zh-CN" dirty="0"/>
              <a:t>0</a:t>
            </a:r>
            <a:r>
              <a:rPr lang="en-US" altLang="zh-CN" dirty="0">
                <a:latin typeface="Arial" charset="0"/>
              </a:rPr>
              <a:t>”</a:t>
            </a:r>
            <a:r>
              <a:rPr lang="zh-CN" altLang="en-US" dirty="0"/>
              <a:t>状态，四位移位寄存器即可实现此功能 。</a:t>
            </a:r>
            <a:endParaRPr lang="zh-CN" altLang="en-US" dirty="0">
              <a:solidFill>
                <a:srgbClr val="800000"/>
              </a:solidFill>
            </a:endParaRPr>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75</a:t>
            </a:fld>
            <a:endParaRPr kumimoji="1" lang="zh-CN" altLang="en-US"/>
          </a:p>
        </p:txBody>
      </p:sp>
    </p:spTree>
    <p:extLst>
      <p:ext uri="{BB962C8B-B14F-4D97-AF65-F5344CB8AC3E}">
        <p14:creationId xmlns:p14="http://schemas.microsoft.com/office/powerpoint/2010/main" val="726963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然而由于每条指令的功能不同，所以所需的机器周期数可能就不相同，因此某些指令可能缺少某个周期</a:t>
            </a:r>
            <a:r>
              <a:rPr lang="en-US" altLang="zh-CN" dirty="0"/>
              <a:t>(</a:t>
            </a:r>
            <a:r>
              <a:rPr lang="zh-CN" altLang="en-US" dirty="0"/>
              <a:t>例如转移指令</a:t>
            </a:r>
            <a:r>
              <a:rPr lang="en-US" altLang="zh-CN" dirty="0"/>
              <a:t>)</a:t>
            </a:r>
            <a:r>
              <a:rPr lang="zh-CN" altLang="en-US" dirty="0"/>
              <a:t>，而有些复杂指令的某个周期则需要延长</a:t>
            </a:r>
            <a:r>
              <a:rPr lang="en-US" altLang="zh-CN" dirty="0"/>
              <a:t>(</a:t>
            </a:r>
            <a:r>
              <a:rPr lang="zh-CN" altLang="en-US" dirty="0"/>
              <a:t>例如乘法指令的执行周期</a:t>
            </a:r>
            <a:r>
              <a:rPr lang="en-US" altLang="zh-CN" dirty="0"/>
              <a:t>)</a:t>
            </a:r>
            <a:r>
              <a:rPr lang="zh-CN" altLang="en-US" dirty="0"/>
              <a:t>，从而使得上述计数器或移位寄存器的工作时序发生变化，而且其变化规律与指令有关。</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例如，执行</a:t>
            </a:r>
            <a:r>
              <a:rPr lang="en-US" altLang="zh-CN" dirty="0"/>
              <a:t>A</a:t>
            </a:r>
            <a:r>
              <a:rPr lang="zh-CN" altLang="en-US" dirty="0"/>
              <a:t>指令时需要四个机器周期，因此计数器的变化规律是</a:t>
            </a:r>
            <a:r>
              <a:rPr lang="en-US" altLang="zh-CN" dirty="0"/>
              <a:t>00→01→10→11</a:t>
            </a:r>
            <a:r>
              <a:rPr lang="zh-CN" altLang="en-US" dirty="0"/>
              <a:t>；而执行</a:t>
            </a:r>
            <a:r>
              <a:rPr lang="en-US" altLang="zh-CN" dirty="0"/>
              <a:t>B</a:t>
            </a:r>
            <a:r>
              <a:rPr lang="zh-CN" altLang="en-US" dirty="0"/>
              <a:t>指令时仅需要三个机器周期</a:t>
            </a:r>
            <a:r>
              <a:rPr lang="en-US" altLang="zh-CN" dirty="0"/>
              <a:t>(</a:t>
            </a:r>
            <a:r>
              <a:rPr lang="zh-CN" altLang="en-US" dirty="0"/>
              <a:t>例如不用计算地址</a:t>
            </a:r>
            <a:r>
              <a:rPr lang="en-US" altLang="zh-CN" dirty="0"/>
              <a:t>)</a:t>
            </a:r>
            <a:r>
              <a:rPr lang="zh-CN" altLang="en-US" dirty="0"/>
              <a:t>，则计数器的变化规律为</a:t>
            </a:r>
            <a:r>
              <a:rPr lang="en-US" altLang="zh-CN" dirty="0"/>
              <a:t>00→10→11</a:t>
            </a:r>
            <a:r>
              <a:rPr lang="zh-CN" altLang="en-US" dirty="0"/>
              <a:t>，据此可列出真值表</a:t>
            </a:r>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76</a:t>
            </a:fld>
            <a:endParaRPr kumimoji="1" lang="zh-CN" altLang="en-US"/>
          </a:p>
        </p:txBody>
      </p:sp>
    </p:spTree>
    <p:extLst>
      <p:ext uri="{BB962C8B-B14F-4D97-AF65-F5344CB8AC3E}">
        <p14:creationId xmlns:p14="http://schemas.microsoft.com/office/powerpoint/2010/main" val="1055537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图为仅有两条指令的逻辑图，实际机器有几十条～几百条指令，根据指令功能列出每条指令的机器周期变化规律，最后归纳出几种情况，将情况相同的指令归为一类，然后列出表达式，画出逻辑图。</a:t>
            </a:r>
          </a:p>
          <a:p>
            <a:endParaRPr kumimoji="1" lang="zh-CN" altLang="en-US" dirty="0"/>
          </a:p>
        </p:txBody>
      </p:sp>
      <p:sp>
        <p:nvSpPr>
          <p:cNvPr id="4" name="Slide Number Placeholder 3"/>
          <p:cNvSpPr>
            <a:spLocks noGrp="1"/>
          </p:cNvSpPr>
          <p:nvPr>
            <p:ph type="sldNum" sz="quarter" idx="10"/>
          </p:nvPr>
        </p:nvSpPr>
        <p:spPr/>
        <p:txBody>
          <a:bodyPr/>
          <a:lstStyle/>
          <a:p>
            <a:fld id="{D11DD34B-6EC4-E241-9170-02E44E2D55BB}" type="slidenum">
              <a:rPr kumimoji="1" lang="zh-CN" altLang="en-US" smtClean="0"/>
              <a:t>77</a:t>
            </a:fld>
            <a:endParaRPr kumimoji="1" lang="zh-CN" altLang="en-US"/>
          </a:p>
        </p:txBody>
      </p:sp>
    </p:spTree>
    <p:extLst>
      <p:ext uri="{BB962C8B-B14F-4D97-AF65-F5344CB8AC3E}">
        <p14:creationId xmlns:p14="http://schemas.microsoft.com/office/powerpoint/2010/main" val="450649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ltLang="zh-CN"/>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4" name="Date Placeholder 3"/>
          <p:cNvSpPr>
            <a:spLocks noGrp="1"/>
          </p:cNvSpPr>
          <p:nvPr>
            <p:ph type="dt" sz="half" idx="10"/>
          </p:nvPr>
        </p:nvSpPr>
        <p:spPr/>
        <p:txBody>
          <a:bodyPr/>
          <a:lstStyle/>
          <a:p>
            <a:fld id="{00001150-C708-A448-AD41-DCBC9E533F45}" type="datetimeFigureOut">
              <a:rPr kumimoji="1" lang="zh-CN" altLang="en-US" smtClean="0"/>
              <a:t>2021/7/2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00001150-C708-A448-AD41-DCBC9E533F45}" type="datetimeFigureOut">
              <a:rPr kumimoji="1" lang="zh-CN" altLang="en-US" smtClean="0"/>
              <a:t>2021/7/2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00001150-C708-A448-AD41-DCBC9E533F45}" type="datetimeFigureOut">
              <a:rPr kumimoji="1" lang="zh-CN" altLang="en-US" smtClean="0"/>
              <a:t>2021/7/2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548879" y="447468"/>
            <a:ext cx="8046244"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890849">
              <a:lnSpc>
                <a:spcPts val="2573"/>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548878" y="1047751"/>
            <a:ext cx="8046245"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3877350407"/>
      </p:ext>
    </p:extLst>
  </p:cSld>
  <p:clrMapOvr>
    <a:masterClrMapping/>
  </p:clrMapOvr>
  <p:extLst>
    <p:ext uri="{DCECCB84-F9BA-43D5-87BE-67443E8EF086}">
      <p15:sldGuideLst xmlns:p15="http://schemas.microsoft.com/office/powerpoint/2012/main">
        <p15:guide id="1" orient="horz" pos="595">
          <p15:clr>
            <a:srgbClr val="FBAE40"/>
          </p15:clr>
        </p15:guide>
        <p15:guide id="2" orient="horz" pos="66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00001150-C708-A448-AD41-DCBC9E533F45}" type="datetimeFigureOut">
              <a:rPr kumimoji="1" lang="zh-CN" altLang="en-US" smtClean="0"/>
              <a:t>2021/7/2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ltLang="zh-CN"/>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00001150-C708-A448-AD41-DCBC9E533F45}" type="datetimeFigureOut">
              <a:rPr kumimoji="1" lang="zh-CN" altLang="en-US" smtClean="0"/>
              <a:t>2021/7/2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fld id="{00001150-C708-A448-AD41-DCBC9E533F45}" type="datetimeFigureOut">
              <a:rPr kumimoji="1" lang="zh-CN" altLang="en-US" smtClean="0"/>
              <a:t>2021/7/2</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00001150-C708-A448-AD41-DCBC9E533F45}" type="datetimeFigureOut">
              <a:rPr kumimoji="1" lang="zh-CN" altLang="en-US" smtClean="0"/>
              <a:t>2021/7/2</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fld id="{00001150-C708-A448-AD41-DCBC9E533F45}" type="datetimeFigureOut">
              <a:rPr kumimoji="1" lang="zh-CN" altLang="en-US" smtClean="0"/>
              <a:t>2021/7/2</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001150-C708-A448-AD41-DCBC9E533F45}" type="datetimeFigureOut">
              <a:rPr kumimoji="1" lang="zh-CN" altLang="en-US" smtClean="0"/>
              <a:t>2021/7/2</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00001150-C708-A448-AD41-DCBC9E533F45}" type="datetimeFigureOut">
              <a:rPr kumimoji="1" lang="zh-CN" altLang="en-US" smtClean="0"/>
              <a:t>2021/7/2</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00001150-C708-A448-AD41-DCBC9E533F45}" type="datetimeFigureOut">
              <a:rPr kumimoji="1" lang="zh-CN" altLang="en-US" smtClean="0"/>
              <a:t>2021/7/2</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001150-C708-A448-AD41-DCBC9E533F45}" type="datetimeFigureOut">
              <a:rPr kumimoji="1" lang="zh-CN" altLang="en-US" smtClean="0"/>
              <a:t>2021/7/2</a:t>
            </a:fld>
            <a:endParaRPr kumimoji="1"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023975-5E85-554E-9145-1A66F4D7A72D}" type="slidenum">
              <a:rPr kumimoji="1" lang="zh-CN" altLang="en-US" smtClean="0"/>
              <a:t>‹#›</a:t>
            </a:fld>
            <a:endParaRPr kumimoji="1" lang="zh-CN" altLang="en-US"/>
          </a:p>
        </p:txBody>
      </p:sp>
    </p:spTree>
    <p:extLst>
      <p:ext uri="{BB962C8B-B14F-4D97-AF65-F5344CB8AC3E}">
        <p14:creationId xmlns:p14="http://schemas.microsoft.com/office/powerpoint/2010/main" val="8962683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oleObject" Target="../embeddings/oleObject12.bin"/><Relationship Id="rId4" Type="http://schemas.openxmlformats.org/officeDocument/2006/relationships/image" Target="../media/image33.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image" Target="../media/image38.jpeg"/><Relationship Id="rId1" Type="http://schemas.openxmlformats.org/officeDocument/2006/relationships/slideLayout" Target="../slideLayouts/slideLayout12.xml"/><Relationship Id="rId6" Type="http://schemas.openxmlformats.org/officeDocument/2006/relationships/image" Target="../media/image42.jpeg"/><Relationship Id="rId5" Type="http://schemas.openxmlformats.org/officeDocument/2006/relationships/image" Target="../media/image41.jpeg"/><Relationship Id="rId10" Type="http://schemas.openxmlformats.org/officeDocument/2006/relationships/image" Target="../media/image46.png"/><Relationship Id="rId4" Type="http://schemas.openxmlformats.org/officeDocument/2006/relationships/image" Target="../media/image40.jpeg"/><Relationship Id="rId9" Type="http://schemas.openxmlformats.org/officeDocument/2006/relationships/image" Target="../media/image45.png"/></Relationships>
</file>

<file path=ppt/slides/_rels/slide11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1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118.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oleObject" Target="../embeddings/oleObject15.bin"/><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oleObject" Target="../embeddings/oleObject6.bin"/><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oleObject" Target="../embeddings/oleObject7.bin"/><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oleObject" Target="../embeddings/oleObject8.bin"/><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kumimoji="1" lang="zh-CN" altLang="en-US" dirty="0"/>
              <a:t>第</a:t>
            </a:r>
            <a:r>
              <a:rPr kumimoji="1" lang="en-US" altLang="zh-CN" dirty="0"/>
              <a:t>6</a:t>
            </a:r>
            <a:r>
              <a:rPr kumimoji="1" lang="zh-CN" altLang="en-US" dirty="0"/>
              <a:t>章</a:t>
            </a:r>
            <a:r>
              <a:rPr kumimoji="1" lang="en-US" altLang="zh-CN" dirty="0"/>
              <a:t> </a:t>
            </a:r>
            <a:r>
              <a:rPr kumimoji="1" lang="zh-CN" altLang="en-US" dirty="0"/>
              <a:t>中央处理器</a:t>
            </a:r>
          </a:p>
        </p:txBody>
      </p:sp>
      <p:sp>
        <p:nvSpPr>
          <p:cNvPr id="3" name="Subtitle 2"/>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1808673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控制器的组成</a:t>
            </a:r>
            <a:endParaRPr kumimoji="1" lang="zh-CN" altLang="en-US" dirty="0"/>
          </a:p>
        </p:txBody>
      </p:sp>
      <p:sp>
        <p:nvSpPr>
          <p:cNvPr id="3" name="Content Placeholder 2"/>
          <p:cNvSpPr>
            <a:spLocks noGrp="1"/>
          </p:cNvSpPr>
          <p:nvPr>
            <p:ph idx="1"/>
          </p:nvPr>
        </p:nvSpPr>
        <p:spPr/>
        <p:txBody>
          <a:bodyPr/>
          <a:lstStyle/>
          <a:p>
            <a:r>
              <a:rPr lang="en-US" altLang="zh-CN" dirty="0"/>
              <a:t>5. </a:t>
            </a:r>
            <a:r>
              <a:rPr lang="zh-CN" altLang="en-US" dirty="0"/>
              <a:t>时序控制信号形成部件</a:t>
            </a:r>
          </a:p>
          <a:p>
            <a:pPr lvl="1"/>
            <a:r>
              <a:rPr lang="zh-CN" altLang="en-US" dirty="0"/>
              <a:t>当机器启动后，在</a:t>
            </a:r>
            <a:r>
              <a:rPr lang="en-US" altLang="zh-CN" dirty="0"/>
              <a:t>CLK</a:t>
            </a:r>
            <a:r>
              <a:rPr lang="zh-CN" altLang="en-US" dirty="0"/>
              <a:t>时钟作用下，根据当前正在执行的指令的需要，产生相应的时序控制信号，并根据被控功能部件的反馈信号调整时序控制信号。</a:t>
            </a:r>
            <a:endParaRPr lang="en-US" altLang="zh-CN" dirty="0"/>
          </a:p>
          <a:p>
            <a:r>
              <a:rPr kumimoji="1" lang="en-US" altLang="zh-CN" dirty="0"/>
              <a:t>6.</a:t>
            </a:r>
            <a:r>
              <a:rPr kumimoji="1" lang="zh-CN" altLang="en-US" dirty="0"/>
              <a:t> 程序状态寄存器（</a:t>
            </a:r>
            <a:r>
              <a:rPr kumimoji="1" lang="en-US" altLang="zh-CN" dirty="0"/>
              <a:t>PSR</a:t>
            </a:r>
            <a:r>
              <a:rPr kumimoji="1" lang="zh-CN" altLang="en-US" dirty="0"/>
              <a:t>）</a:t>
            </a:r>
            <a:endParaRPr kumimoji="1" lang="en-US" altLang="zh-CN" dirty="0"/>
          </a:p>
          <a:p>
            <a:pPr lvl="1"/>
            <a:r>
              <a:rPr kumimoji="1" lang="zh-CN" altLang="en-US" dirty="0"/>
              <a:t>保存程序状态字（</a:t>
            </a:r>
            <a:r>
              <a:rPr kumimoji="1" lang="en-US" altLang="zh-CN" dirty="0"/>
              <a:t>PSW</a:t>
            </a:r>
            <a:r>
              <a:rPr kumimoji="1" lang="zh-CN" altLang="en-US" dirty="0"/>
              <a:t>）的寄存器</a:t>
            </a:r>
            <a:endParaRPr kumimoji="1" lang="en-US" altLang="zh-CN" dirty="0"/>
          </a:p>
          <a:p>
            <a:pPr lvl="1"/>
            <a:r>
              <a:rPr kumimoji="1" lang="zh-CN" altLang="en-US" dirty="0"/>
              <a:t>各个机器的</a:t>
            </a:r>
            <a:r>
              <a:rPr kumimoji="1" lang="en-US" altLang="zh-CN" dirty="0"/>
              <a:t>PSW</a:t>
            </a:r>
            <a:r>
              <a:rPr kumimoji="1" lang="zh-CN" altLang="en-US" dirty="0"/>
              <a:t>内容不完全相同</a:t>
            </a:r>
            <a:endParaRPr kumimoji="1" lang="en-US" altLang="zh-CN" dirty="0"/>
          </a:p>
          <a:p>
            <a:pPr lvl="1"/>
            <a:endParaRPr kumimoji="1" lang="zh-CN" altLang="en-US" dirty="0"/>
          </a:p>
        </p:txBody>
      </p:sp>
    </p:spTree>
    <p:extLst>
      <p:ext uri="{BB962C8B-B14F-4D97-AF65-F5344CB8AC3E}">
        <p14:creationId xmlns:p14="http://schemas.microsoft.com/office/powerpoint/2010/main" val="17650045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zh-CN" dirty="0"/>
              <a:t>6.5</a:t>
            </a:r>
            <a:r>
              <a:rPr lang="zh-CN" altLang="en-US" dirty="0"/>
              <a:t> 流水线工作原理</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86471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流水线基本工作原理</a:t>
            </a:r>
            <a:endParaRPr lang="en-US" dirty="0"/>
          </a:p>
        </p:txBody>
      </p:sp>
      <p:sp>
        <p:nvSpPr>
          <p:cNvPr id="3" name="Content Placeholder 2"/>
          <p:cNvSpPr>
            <a:spLocks noGrp="1"/>
          </p:cNvSpPr>
          <p:nvPr>
            <p:ph idx="1"/>
          </p:nvPr>
        </p:nvSpPr>
        <p:spPr/>
        <p:txBody>
          <a:bodyPr>
            <a:normAutofit/>
          </a:bodyPr>
          <a:lstStyle/>
          <a:p>
            <a:r>
              <a:rPr lang="zh-CN" altLang="en-US" dirty="0"/>
              <a:t>计算机执行程序是按顺序的方式进行的，即程序中各条机器指令是按顺序串行执行的。</a:t>
            </a:r>
            <a:endParaRPr lang="en-US" altLang="zh-CN" dirty="0"/>
          </a:p>
          <a:p>
            <a:endParaRPr lang="en-US" dirty="0"/>
          </a:p>
          <a:p>
            <a:endParaRPr lang="en-US" dirty="0"/>
          </a:p>
          <a:p>
            <a:r>
              <a:rPr lang="zh-CN" altLang="en-US" dirty="0"/>
              <a:t>在某些计算机中，</a:t>
            </a:r>
            <a:r>
              <a:rPr lang="en-US" altLang="zh-CN" dirty="0"/>
              <a:t>CPU</a:t>
            </a:r>
            <a:r>
              <a:rPr lang="zh-CN" altLang="en-US" dirty="0"/>
              <a:t>分成指令部件</a:t>
            </a:r>
            <a:r>
              <a:rPr lang="en-US" altLang="zh-CN" dirty="0"/>
              <a:t>I</a:t>
            </a:r>
            <a:r>
              <a:rPr lang="zh-CN" altLang="en-US" dirty="0"/>
              <a:t>和执行部件</a:t>
            </a:r>
            <a:r>
              <a:rPr lang="en-US" altLang="zh-CN" dirty="0"/>
              <a:t>E</a:t>
            </a:r>
            <a:r>
              <a:rPr lang="zh-CN" altLang="en-US" dirty="0"/>
              <a:t>，指令部件完成取指和指令译码等操作，执行部件完成运算和保存结果等操作。</a:t>
            </a:r>
            <a:endParaRPr lang="en-US" dirty="0"/>
          </a:p>
        </p:txBody>
      </p:sp>
      <p:graphicFrame>
        <p:nvGraphicFramePr>
          <p:cNvPr id="27" name="Object 0"/>
          <p:cNvGraphicFramePr>
            <a:graphicFrameLocks noChangeAspect="1"/>
          </p:cNvGraphicFramePr>
          <p:nvPr>
            <p:extLst>
              <p:ext uri="{D42A27DB-BD31-4B8C-83A1-F6EECF244321}">
                <p14:modId xmlns:p14="http://schemas.microsoft.com/office/powerpoint/2010/main" val="158951256"/>
              </p:ext>
            </p:extLst>
          </p:nvPr>
        </p:nvGraphicFramePr>
        <p:xfrm>
          <a:off x="402204" y="2782298"/>
          <a:ext cx="8339590" cy="891068"/>
        </p:xfrm>
        <a:graphic>
          <a:graphicData uri="http://schemas.openxmlformats.org/presentationml/2006/ole">
            <mc:AlternateContent xmlns:mc="http://schemas.openxmlformats.org/markup-compatibility/2006">
              <mc:Choice xmlns:v="urn:schemas-microsoft-com:vml" Requires="v">
                <p:oleObj name="Photo Editor 照片" r:id="rId3" imgW="13038095" imgH="1457143" progId="MSPhotoEd.3">
                  <p:embed/>
                </p:oleObj>
              </mc:Choice>
              <mc:Fallback>
                <p:oleObj name="Photo Editor 照片" r:id="rId3" imgW="13038095" imgH="1457143"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204" y="2782298"/>
                        <a:ext cx="8339590" cy="891068"/>
                      </a:xfrm>
                      <a:prstGeom prst="rect">
                        <a:avLst/>
                      </a:prstGeom>
                      <a:noFill/>
                      <a:ln>
                        <a:noFill/>
                      </a:ln>
                      <a:effectLst/>
                    </p:spPr>
                  </p:pic>
                </p:oleObj>
              </mc:Fallback>
            </mc:AlternateContent>
          </a:graphicData>
        </a:graphic>
      </p:graphicFrame>
      <p:graphicFrame>
        <p:nvGraphicFramePr>
          <p:cNvPr id="28" name="Object 0"/>
          <p:cNvGraphicFramePr>
            <a:graphicFrameLocks noChangeAspect="1"/>
          </p:cNvGraphicFramePr>
          <p:nvPr>
            <p:extLst>
              <p:ext uri="{D42A27DB-BD31-4B8C-83A1-F6EECF244321}">
                <p14:modId xmlns:p14="http://schemas.microsoft.com/office/powerpoint/2010/main" val="1367556632"/>
              </p:ext>
            </p:extLst>
          </p:nvPr>
        </p:nvGraphicFramePr>
        <p:xfrm>
          <a:off x="2717824" y="5176903"/>
          <a:ext cx="3709696" cy="798228"/>
        </p:xfrm>
        <a:graphic>
          <a:graphicData uri="http://schemas.openxmlformats.org/presentationml/2006/ole">
            <mc:AlternateContent xmlns:mc="http://schemas.openxmlformats.org/markup-compatibility/2006">
              <mc:Choice xmlns:v="urn:schemas-microsoft-com:vml" Requires="v">
                <p:oleObj name="Photo Editor 照片" r:id="rId5" imgW="4809524" imgH="1343212" progId="MSPhotoEd.3">
                  <p:embed/>
                </p:oleObj>
              </mc:Choice>
              <mc:Fallback>
                <p:oleObj name="Photo Editor 照片" r:id="rId5" imgW="4809524" imgH="1343212"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7824" y="5176903"/>
                        <a:ext cx="3709696" cy="79822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0247585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指令执行流水线</a:t>
            </a:r>
            <a:endParaRPr lang="en-US" dirty="0"/>
          </a:p>
        </p:txBody>
      </p:sp>
      <p:sp>
        <p:nvSpPr>
          <p:cNvPr id="3" name="Content Placeholder 2"/>
          <p:cNvSpPr>
            <a:spLocks noGrp="1"/>
          </p:cNvSpPr>
          <p:nvPr>
            <p:ph idx="1"/>
          </p:nvPr>
        </p:nvSpPr>
        <p:spPr/>
        <p:txBody>
          <a:bodyPr/>
          <a:lstStyle/>
          <a:p>
            <a:r>
              <a:rPr lang="zh-CN" altLang="en-US" dirty="0"/>
              <a:t>程序是按指令的顺序执行完一条再执行下一条的。顺序执行的优点是控制简单，但是机器各部分的利用率不高。</a:t>
            </a:r>
            <a:endParaRPr lang="en-US" altLang="zh-CN" dirty="0"/>
          </a:p>
          <a:p>
            <a:pPr lvl="1"/>
            <a:r>
              <a:rPr lang="zh-CN" altLang="en-US" dirty="0"/>
              <a:t>指令部件</a:t>
            </a:r>
            <a:r>
              <a:rPr lang="en-US" altLang="zh-CN" dirty="0"/>
              <a:t>(I)</a:t>
            </a:r>
            <a:r>
              <a:rPr lang="zh-CN" altLang="en-US" dirty="0"/>
              <a:t>工作时，执行部件</a:t>
            </a:r>
            <a:r>
              <a:rPr lang="en-US" altLang="zh-CN" dirty="0"/>
              <a:t>(E)</a:t>
            </a:r>
            <a:r>
              <a:rPr lang="zh-CN" altLang="en-US" dirty="0"/>
              <a:t>基本空闲</a:t>
            </a:r>
            <a:endParaRPr lang="en-US" altLang="zh-CN" dirty="0"/>
          </a:p>
          <a:p>
            <a:pPr lvl="1"/>
            <a:r>
              <a:rPr lang="zh-CN" altLang="en-US" dirty="0"/>
              <a:t>而执行部件工作时，指令部件基本空闲</a:t>
            </a:r>
            <a:endParaRPr lang="en-US" altLang="zh-CN" dirty="0"/>
          </a:p>
          <a:p>
            <a:r>
              <a:rPr lang="zh-CN" altLang="en-US" dirty="0"/>
              <a:t>把两条指令或若干条指令在时间上重叠起来进行，将大幅度提高程序的执行速度。</a:t>
            </a:r>
            <a:endParaRPr lang="en-US" dirty="0"/>
          </a:p>
        </p:txBody>
      </p:sp>
    </p:spTree>
    <p:extLst>
      <p:ext uri="{BB962C8B-B14F-4D97-AF65-F5344CB8AC3E}">
        <p14:creationId xmlns:p14="http://schemas.microsoft.com/office/powerpoint/2010/main" val="2974958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指令重叠执行情况</a:t>
            </a:r>
            <a:endParaRPr lang="en-US" dirty="0"/>
          </a:p>
        </p:txBody>
      </p:sp>
      <p:sp>
        <p:nvSpPr>
          <p:cNvPr id="3" name="Content Placeholder 2"/>
          <p:cNvSpPr>
            <a:spLocks noGrp="1"/>
          </p:cNvSpPr>
          <p:nvPr>
            <p:ph idx="1"/>
          </p:nvPr>
        </p:nvSpPr>
        <p:spPr/>
        <p:txBody>
          <a:bodyPr/>
          <a:lstStyle/>
          <a:p>
            <a:endParaRPr lang="en-US"/>
          </a:p>
        </p:txBody>
      </p:sp>
      <p:pic>
        <p:nvPicPr>
          <p:cNvPr id="56321" name="Picture 1" descr="f27.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866" y="1825625"/>
            <a:ext cx="633925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9551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运算操作流水线</a:t>
            </a:r>
            <a:endParaRPr lang="en-US" dirty="0"/>
          </a:p>
        </p:txBody>
      </p:sp>
      <p:sp>
        <p:nvSpPr>
          <p:cNvPr id="3" name="Content Placeholder 2"/>
          <p:cNvSpPr>
            <a:spLocks noGrp="1"/>
          </p:cNvSpPr>
          <p:nvPr>
            <p:ph idx="1"/>
          </p:nvPr>
        </p:nvSpPr>
        <p:spPr/>
        <p:txBody>
          <a:bodyPr/>
          <a:lstStyle/>
          <a:p>
            <a:r>
              <a:rPr lang="zh-CN" altLang="en-US" dirty="0"/>
              <a:t>执行浮点加法运算，可以分成</a:t>
            </a:r>
            <a:r>
              <a:rPr lang="zh-CN" altLang="en-US" dirty="0">
                <a:latin typeface="Arial" charset="0"/>
              </a:rPr>
              <a:t>“</a:t>
            </a:r>
            <a:r>
              <a:rPr lang="zh-CN" altLang="en-US" dirty="0"/>
              <a:t>对阶</a:t>
            </a:r>
            <a:r>
              <a:rPr lang="zh-CN" altLang="en-US" dirty="0">
                <a:latin typeface="Arial" charset="0"/>
              </a:rPr>
              <a:t>”</a:t>
            </a:r>
            <a:r>
              <a:rPr lang="zh-CN" altLang="en-US" dirty="0"/>
              <a:t>，</a:t>
            </a:r>
            <a:r>
              <a:rPr lang="zh-CN" altLang="en-US" dirty="0">
                <a:latin typeface="Arial" charset="0"/>
              </a:rPr>
              <a:t>“</a:t>
            </a:r>
            <a:r>
              <a:rPr lang="zh-CN" altLang="en-US" dirty="0"/>
              <a:t>尾数加</a:t>
            </a:r>
            <a:r>
              <a:rPr lang="zh-CN" altLang="en-US" dirty="0">
                <a:latin typeface="Arial" charset="0"/>
              </a:rPr>
              <a:t>”</a:t>
            </a:r>
            <a:r>
              <a:rPr lang="zh-CN" altLang="en-US" dirty="0"/>
              <a:t>及</a:t>
            </a:r>
            <a:r>
              <a:rPr lang="zh-CN" altLang="en-US" dirty="0">
                <a:latin typeface="Arial" charset="0"/>
              </a:rPr>
              <a:t>“</a:t>
            </a:r>
            <a:r>
              <a:rPr lang="zh-CN" altLang="en-US" dirty="0"/>
              <a:t>结果规格化</a:t>
            </a:r>
            <a:r>
              <a:rPr lang="zh-CN" altLang="en-US" dirty="0">
                <a:latin typeface="Arial" charset="0"/>
              </a:rPr>
              <a:t>”</a:t>
            </a:r>
            <a:r>
              <a:rPr lang="zh-CN" altLang="en-US" dirty="0"/>
              <a:t>三段，每一段设置有专门的逻辑电路完成指定操作，并将其输出保存在锁存器中，以保证在一个周期内流水线的输入信号不变</a:t>
            </a:r>
            <a:endParaRPr lang="en-US" dirty="0"/>
          </a:p>
        </p:txBody>
      </p:sp>
      <p:pic>
        <p:nvPicPr>
          <p:cNvPr id="57345" name="Picture 1" descr="f28.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3925134"/>
            <a:ext cx="7886700" cy="2386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479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流水线的相关问题</a:t>
            </a:r>
            <a:endParaRPr lang="en-US" dirty="0"/>
          </a:p>
        </p:txBody>
      </p:sp>
      <p:sp>
        <p:nvSpPr>
          <p:cNvPr id="3" name="Content Placeholder 2"/>
          <p:cNvSpPr>
            <a:spLocks noGrp="1"/>
          </p:cNvSpPr>
          <p:nvPr>
            <p:ph idx="1"/>
          </p:nvPr>
        </p:nvSpPr>
        <p:spPr/>
        <p:txBody>
          <a:bodyPr/>
          <a:lstStyle/>
          <a:p>
            <a:r>
              <a:rPr lang="zh-CN" altLang="en-US" dirty="0"/>
              <a:t>数据相关</a:t>
            </a:r>
            <a:endParaRPr lang="en-US" dirty="0"/>
          </a:p>
          <a:p>
            <a:pPr lvl="1"/>
            <a:r>
              <a:rPr lang="zh-CN" altLang="en-US" dirty="0"/>
              <a:t>第</a:t>
            </a:r>
            <a:r>
              <a:rPr lang="en-US" altLang="zh-CN" dirty="0"/>
              <a:t>2</a:t>
            </a:r>
            <a:r>
              <a:rPr lang="zh-CN" altLang="en-US" dirty="0"/>
              <a:t>条指令的操作数地址即为第</a:t>
            </a:r>
            <a:r>
              <a:rPr lang="en-US" altLang="zh-CN" dirty="0"/>
              <a:t>1</a:t>
            </a:r>
            <a:r>
              <a:rPr lang="zh-CN" altLang="en-US" dirty="0"/>
              <a:t>条指令保存结果的地址，那么取操作数</a:t>
            </a:r>
            <a:r>
              <a:rPr lang="en-US" altLang="zh-CN" dirty="0"/>
              <a:t>2</a:t>
            </a:r>
            <a:r>
              <a:rPr lang="zh-CN" altLang="en-US" dirty="0"/>
              <a:t>的动作需要等待</a:t>
            </a:r>
            <a:r>
              <a:rPr lang="en-US" altLang="zh-CN" dirty="0"/>
              <a:t>t</a:t>
            </a:r>
            <a:r>
              <a:rPr lang="zh-CN" altLang="en-US" dirty="0"/>
              <a:t>时间才能进行，否则取得的数据是错误的</a:t>
            </a:r>
            <a:endParaRPr lang="en-US" altLang="zh-CN" dirty="0"/>
          </a:p>
          <a:p>
            <a:pPr lvl="1"/>
            <a:r>
              <a:rPr lang="zh-CN" altLang="en-US" dirty="0"/>
              <a:t>存储器数据相关或寄存器数据相关</a:t>
            </a:r>
            <a:endParaRPr lang="en-US" dirty="0"/>
          </a:p>
        </p:txBody>
      </p:sp>
      <p:pic>
        <p:nvPicPr>
          <p:cNvPr id="58369" name="Picture 1" descr="f29.tif"/>
          <p:cNvPicPr>
            <a:picLocks noChangeAspect="1" noChangeArrowheads="1"/>
          </p:cNvPicPr>
          <p:nvPr/>
        </p:nvPicPr>
        <p:blipFill rotWithShape="1">
          <a:blip r:embed="rId3">
            <a:extLst>
              <a:ext uri="{28A0092B-C50C-407E-A947-70E740481C1C}">
                <a14:useLocalDpi xmlns:a14="http://schemas.microsoft.com/office/drawing/2010/main" val="0"/>
              </a:ext>
            </a:extLst>
          </a:blip>
          <a:srcRect b="46186"/>
          <a:stretch/>
        </p:blipFill>
        <p:spPr bwMode="auto">
          <a:xfrm>
            <a:off x="258664" y="4187360"/>
            <a:ext cx="8626672" cy="1989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3225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流水线的相关问题</a:t>
            </a:r>
            <a:endParaRPr lang="en-US" dirty="0"/>
          </a:p>
        </p:txBody>
      </p:sp>
      <p:sp>
        <p:nvSpPr>
          <p:cNvPr id="3" name="Content Placeholder 2"/>
          <p:cNvSpPr>
            <a:spLocks noGrp="1"/>
          </p:cNvSpPr>
          <p:nvPr>
            <p:ph idx="1"/>
          </p:nvPr>
        </p:nvSpPr>
        <p:spPr/>
        <p:txBody>
          <a:bodyPr/>
          <a:lstStyle/>
          <a:p>
            <a:r>
              <a:rPr lang="zh-CN" altLang="en-US" dirty="0"/>
              <a:t>为了改善流水线工作情况，一般设置相关专用通路，即当发生数据相关时，第</a:t>
            </a:r>
            <a:r>
              <a:rPr lang="en-US" altLang="zh-CN" dirty="0"/>
              <a:t>2</a:t>
            </a:r>
            <a:r>
              <a:rPr lang="zh-CN" altLang="en-US" dirty="0"/>
              <a:t>条指令的操作数直接从数据处理部件得到，而不是存入后再读取</a:t>
            </a:r>
            <a:endParaRPr lang="en-US" dirty="0"/>
          </a:p>
        </p:txBody>
      </p:sp>
      <p:pic>
        <p:nvPicPr>
          <p:cNvPr id="4" name="Picture 3" descr="f29.tif"/>
          <p:cNvPicPr>
            <a:picLocks noChangeAspect="1" noChangeArrowheads="1"/>
          </p:cNvPicPr>
          <p:nvPr/>
        </p:nvPicPr>
        <p:blipFill rotWithShape="1">
          <a:blip r:embed="rId3">
            <a:extLst>
              <a:ext uri="{28A0092B-C50C-407E-A947-70E740481C1C}">
                <a14:useLocalDpi xmlns:a14="http://schemas.microsoft.com/office/drawing/2010/main" val="0"/>
              </a:ext>
            </a:extLst>
          </a:blip>
          <a:srcRect t="54401"/>
          <a:stretch/>
        </p:blipFill>
        <p:spPr bwMode="auto">
          <a:xfrm>
            <a:off x="418301" y="3767959"/>
            <a:ext cx="8309425" cy="1623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2120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程序转移对流水线的影响</a:t>
            </a:r>
            <a:endParaRPr lang="en-US" dirty="0"/>
          </a:p>
        </p:txBody>
      </p:sp>
      <p:sp>
        <p:nvSpPr>
          <p:cNvPr id="3" name="Content Placeholder 2"/>
          <p:cNvSpPr>
            <a:spLocks noGrp="1"/>
          </p:cNvSpPr>
          <p:nvPr>
            <p:ph idx="1"/>
          </p:nvPr>
        </p:nvSpPr>
        <p:spPr/>
        <p:txBody>
          <a:bodyPr/>
          <a:lstStyle/>
          <a:p>
            <a:r>
              <a:rPr lang="zh-CN" altLang="en-US" dirty="0"/>
              <a:t>当遇到条件转移指令时，确定转移与否的条件码往往由条件转移指令本身或由它前一条指令形成，只有当它流出流水线时，才能建立转移条件并决定下条指令地址</a:t>
            </a:r>
            <a:endParaRPr lang="en-US" altLang="zh-CN" dirty="0"/>
          </a:p>
          <a:p>
            <a:r>
              <a:rPr lang="zh-CN" altLang="en-US" dirty="0"/>
              <a:t>因此当条件转移指令进入流水线后直到确定下一地址之前，流水线不能继续处理后面的指令而处于等待状态，因而影响流水线效率。</a:t>
            </a:r>
            <a:endParaRPr lang="en-US" dirty="0"/>
          </a:p>
        </p:txBody>
      </p:sp>
    </p:spTree>
    <p:extLst>
      <p:ext uri="{BB962C8B-B14F-4D97-AF65-F5344CB8AC3E}">
        <p14:creationId xmlns:p14="http://schemas.microsoft.com/office/powerpoint/2010/main" val="8766521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程序转移对流水线的影响</a:t>
            </a:r>
            <a:endParaRPr lang="en-US" dirty="0"/>
          </a:p>
        </p:txBody>
      </p:sp>
      <p:sp>
        <p:nvSpPr>
          <p:cNvPr id="3" name="Content Placeholder 2"/>
          <p:cNvSpPr>
            <a:spLocks noGrp="1"/>
          </p:cNvSpPr>
          <p:nvPr>
            <p:ph idx="1"/>
          </p:nvPr>
        </p:nvSpPr>
        <p:spPr/>
        <p:txBody>
          <a:bodyPr/>
          <a:lstStyle/>
          <a:p>
            <a:r>
              <a:rPr lang="zh-CN" altLang="en-US" dirty="0"/>
              <a:t>猜测法：机器先选定转移分支中的一个，按它继续取指并处理</a:t>
            </a:r>
            <a:endParaRPr lang="en-US" altLang="zh-CN" dirty="0"/>
          </a:p>
          <a:p>
            <a:pPr lvl="1"/>
            <a:r>
              <a:rPr lang="zh-CN" altLang="en-US" dirty="0"/>
              <a:t>假如条件码生成后，说明猜测是正确的，那么流水线可继续进行下去，时间得到充分利用</a:t>
            </a:r>
            <a:endParaRPr lang="en-US" altLang="zh-CN" dirty="0"/>
          </a:p>
          <a:p>
            <a:pPr lvl="1"/>
            <a:r>
              <a:rPr lang="zh-CN" altLang="en-US" dirty="0"/>
              <a:t>假如猜错了，那么要返回分支点，并要保证在分支点后已进行的工作不能破坏原有现场，否则将产生错误</a:t>
            </a:r>
            <a:endParaRPr lang="en-US" altLang="zh-CN" dirty="0"/>
          </a:p>
          <a:p>
            <a:endParaRPr lang="en-US" dirty="0"/>
          </a:p>
        </p:txBody>
      </p:sp>
      <p:grpSp>
        <p:nvGrpSpPr>
          <p:cNvPr id="43" name="Group 43"/>
          <p:cNvGrpSpPr>
            <a:grpSpLocks/>
          </p:cNvGrpSpPr>
          <p:nvPr/>
        </p:nvGrpSpPr>
        <p:grpSpPr bwMode="auto">
          <a:xfrm>
            <a:off x="830262" y="4265886"/>
            <a:ext cx="7685088" cy="2362200"/>
            <a:chOff x="439" y="2732"/>
            <a:chExt cx="4841" cy="1488"/>
          </a:xfrm>
        </p:grpSpPr>
        <p:sp>
          <p:nvSpPr>
            <p:cNvPr id="44" name="Line 4"/>
            <p:cNvSpPr>
              <a:spLocks noChangeShapeType="1"/>
            </p:cNvSpPr>
            <p:nvPr/>
          </p:nvSpPr>
          <p:spPr bwMode="auto">
            <a:xfrm>
              <a:off x="439" y="3545"/>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45" name="Rectangle 5"/>
            <p:cNvSpPr>
              <a:spLocks noChangeArrowheads="1"/>
            </p:cNvSpPr>
            <p:nvPr/>
          </p:nvSpPr>
          <p:spPr bwMode="auto">
            <a:xfrm>
              <a:off x="640" y="3356"/>
              <a:ext cx="2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i-3</a:t>
              </a:r>
            </a:p>
          </p:txBody>
        </p:sp>
        <p:sp>
          <p:nvSpPr>
            <p:cNvPr id="46" name="Line 6"/>
            <p:cNvSpPr>
              <a:spLocks noChangeShapeType="1"/>
            </p:cNvSpPr>
            <p:nvPr/>
          </p:nvSpPr>
          <p:spPr bwMode="auto">
            <a:xfrm>
              <a:off x="928" y="350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47" name="Rectangle 7"/>
            <p:cNvSpPr>
              <a:spLocks noChangeArrowheads="1"/>
            </p:cNvSpPr>
            <p:nvPr/>
          </p:nvSpPr>
          <p:spPr bwMode="auto">
            <a:xfrm>
              <a:off x="1072" y="3356"/>
              <a:ext cx="2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dirty="0">
                  <a:latin typeface="Times New Roman" charset="0"/>
                </a:rPr>
                <a:t>i-2</a:t>
              </a:r>
            </a:p>
          </p:txBody>
        </p:sp>
        <p:sp>
          <p:nvSpPr>
            <p:cNvPr id="48" name="Line 8"/>
            <p:cNvSpPr>
              <a:spLocks noChangeShapeType="1"/>
            </p:cNvSpPr>
            <p:nvPr/>
          </p:nvSpPr>
          <p:spPr bwMode="auto">
            <a:xfrm>
              <a:off x="1360" y="350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49" name="Rectangle 9"/>
            <p:cNvSpPr>
              <a:spLocks noChangeArrowheads="1"/>
            </p:cNvSpPr>
            <p:nvPr/>
          </p:nvSpPr>
          <p:spPr bwMode="auto">
            <a:xfrm>
              <a:off x="1504" y="3356"/>
              <a:ext cx="2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i-1</a:t>
              </a:r>
            </a:p>
          </p:txBody>
        </p:sp>
        <p:sp>
          <p:nvSpPr>
            <p:cNvPr id="50" name="Line 10"/>
            <p:cNvSpPr>
              <a:spLocks noChangeShapeType="1"/>
            </p:cNvSpPr>
            <p:nvPr/>
          </p:nvSpPr>
          <p:spPr bwMode="auto">
            <a:xfrm>
              <a:off x="1792" y="350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51" name="Rectangle 11"/>
            <p:cNvSpPr>
              <a:spLocks noChangeArrowheads="1"/>
            </p:cNvSpPr>
            <p:nvPr/>
          </p:nvSpPr>
          <p:spPr bwMode="auto">
            <a:xfrm>
              <a:off x="1936" y="3356"/>
              <a:ext cx="2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i</a:t>
              </a:r>
            </a:p>
          </p:txBody>
        </p:sp>
        <p:sp>
          <p:nvSpPr>
            <p:cNvPr id="52" name="Line 12"/>
            <p:cNvSpPr>
              <a:spLocks noChangeShapeType="1"/>
            </p:cNvSpPr>
            <p:nvPr/>
          </p:nvSpPr>
          <p:spPr bwMode="auto">
            <a:xfrm flipV="1">
              <a:off x="2224" y="2828"/>
              <a:ext cx="240" cy="6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53" name="Line 13"/>
            <p:cNvSpPr>
              <a:spLocks noChangeShapeType="1"/>
            </p:cNvSpPr>
            <p:nvPr/>
          </p:nvSpPr>
          <p:spPr bwMode="auto">
            <a:xfrm>
              <a:off x="2224" y="3500"/>
              <a:ext cx="240"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54" name="Rectangle 14"/>
            <p:cNvSpPr>
              <a:spLocks noChangeArrowheads="1"/>
            </p:cNvSpPr>
            <p:nvPr/>
          </p:nvSpPr>
          <p:spPr bwMode="auto">
            <a:xfrm>
              <a:off x="2512" y="2732"/>
              <a:ext cx="2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i+1</a:t>
              </a:r>
            </a:p>
          </p:txBody>
        </p:sp>
        <p:sp>
          <p:nvSpPr>
            <p:cNvPr id="55" name="Line 15"/>
            <p:cNvSpPr>
              <a:spLocks noChangeShapeType="1"/>
            </p:cNvSpPr>
            <p:nvPr/>
          </p:nvSpPr>
          <p:spPr bwMode="auto">
            <a:xfrm>
              <a:off x="2800" y="287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56" name="Rectangle 16"/>
            <p:cNvSpPr>
              <a:spLocks noChangeArrowheads="1"/>
            </p:cNvSpPr>
            <p:nvPr/>
          </p:nvSpPr>
          <p:spPr bwMode="auto">
            <a:xfrm>
              <a:off x="2944" y="2732"/>
              <a:ext cx="2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i+2</a:t>
              </a:r>
            </a:p>
          </p:txBody>
        </p:sp>
        <p:sp>
          <p:nvSpPr>
            <p:cNvPr id="57" name="Line 17"/>
            <p:cNvSpPr>
              <a:spLocks noChangeShapeType="1"/>
            </p:cNvSpPr>
            <p:nvPr/>
          </p:nvSpPr>
          <p:spPr bwMode="auto">
            <a:xfrm>
              <a:off x="3232" y="287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58" name="Rectangle 18"/>
            <p:cNvSpPr>
              <a:spLocks noChangeArrowheads="1"/>
            </p:cNvSpPr>
            <p:nvPr/>
          </p:nvSpPr>
          <p:spPr bwMode="auto">
            <a:xfrm>
              <a:off x="3376" y="2732"/>
              <a:ext cx="2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i+3</a:t>
              </a:r>
            </a:p>
          </p:txBody>
        </p:sp>
        <p:sp>
          <p:nvSpPr>
            <p:cNvPr id="59" name="Line 19"/>
            <p:cNvSpPr>
              <a:spLocks noChangeShapeType="1"/>
            </p:cNvSpPr>
            <p:nvPr/>
          </p:nvSpPr>
          <p:spPr bwMode="auto">
            <a:xfrm>
              <a:off x="3664" y="287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60" name="Rectangle 20"/>
            <p:cNvSpPr>
              <a:spLocks noChangeArrowheads="1"/>
            </p:cNvSpPr>
            <p:nvPr/>
          </p:nvSpPr>
          <p:spPr bwMode="auto">
            <a:xfrm>
              <a:off x="3808" y="2732"/>
              <a:ext cx="2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i+4</a:t>
              </a:r>
            </a:p>
          </p:txBody>
        </p:sp>
        <p:sp>
          <p:nvSpPr>
            <p:cNvPr id="61" name="Line 21"/>
            <p:cNvSpPr>
              <a:spLocks noChangeShapeType="1"/>
            </p:cNvSpPr>
            <p:nvPr/>
          </p:nvSpPr>
          <p:spPr bwMode="auto">
            <a:xfrm>
              <a:off x="4096" y="287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62" name="Rectangle 22"/>
            <p:cNvSpPr>
              <a:spLocks noChangeArrowheads="1"/>
            </p:cNvSpPr>
            <p:nvPr/>
          </p:nvSpPr>
          <p:spPr bwMode="auto">
            <a:xfrm>
              <a:off x="4240" y="2732"/>
              <a:ext cx="2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i+5</a:t>
              </a:r>
            </a:p>
          </p:txBody>
        </p:sp>
        <p:sp>
          <p:nvSpPr>
            <p:cNvPr id="63" name="Line 23"/>
            <p:cNvSpPr>
              <a:spLocks noChangeShapeType="1"/>
            </p:cNvSpPr>
            <p:nvPr/>
          </p:nvSpPr>
          <p:spPr bwMode="auto">
            <a:xfrm>
              <a:off x="4528" y="287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64" name="Rectangle 24"/>
            <p:cNvSpPr>
              <a:spLocks noChangeArrowheads="1"/>
            </p:cNvSpPr>
            <p:nvPr/>
          </p:nvSpPr>
          <p:spPr bwMode="auto">
            <a:xfrm>
              <a:off x="4672" y="2732"/>
              <a:ext cx="2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i+6</a:t>
              </a:r>
            </a:p>
          </p:txBody>
        </p:sp>
        <p:sp>
          <p:nvSpPr>
            <p:cNvPr id="65" name="Line 25"/>
            <p:cNvSpPr>
              <a:spLocks noChangeShapeType="1"/>
            </p:cNvSpPr>
            <p:nvPr/>
          </p:nvSpPr>
          <p:spPr bwMode="auto">
            <a:xfrm>
              <a:off x="4960" y="2876"/>
              <a:ext cx="2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66" name="Rectangle 26"/>
            <p:cNvSpPr>
              <a:spLocks noChangeArrowheads="1"/>
            </p:cNvSpPr>
            <p:nvPr/>
          </p:nvSpPr>
          <p:spPr bwMode="auto">
            <a:xfrm>
              <a:off x="2512" y="3884"/>
              <a:ext cx="2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000">
                  <a:latin typeface="Times New Roman" charset="0"/>
                </a:rPr>
                <a:t>p</a:t>
              </a:r>
            </a:p>
          </p:txBody>
        </p:sp>
        <p:sp>
          <p:nvSpPr>
            <p:cNvPr id="67" name="Line 27"/>
            <p:cNvSpPr>
              <a:spLocks noChangeShapeType="1"/>
            </p:cNvSpPr>
            <p:nvPr/>
          </p:nvSpPr>
          <p:spPr bwMode="auto">
            <a:xfrm>
              <a:off x="2800" y="412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68" name="Rectangle 28"/>
            <p:cNvSpPr>
              <a:spLocks noChangeArrowheads="1"/>
            </p:cNvSpPr>
            <p:nvPr/>
          </p:nvSpPr>
          <p:spPr bwMode="auto">
            <a:xfrm>
              <a:off x="2944" y="3884"/>
              <a:ext cx="2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000">
                  <a:latin typeface="Times New Roman" charset="0"/>
                </a:rPr>
                <a:t>p+1</a:t>
              </a:r>
            </a:p>
          </p:txBody>
        </p:sp>
        <p:sp>
          <p:nvSpPr>
            <p:cNvPr id="69" name="Line 29"/>
            <p:cNvSpPr>
              <a:spLocks noChangeShapeType="1"/>
            </p:cNvSpPr>
            <p:nvPr/>
          </p:nvSpPr>
          <p:spPr bwMode="auto">
            <a:xfrm>
              <a:off x="3232" y="412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70" name="Rectangle 30"/>
            <p:cNvSpPr>
              <a:spLocks noChangeArrowheads="1"/>
            </p:cNvSpPr>
            <p:nvPr/>
          </p:nvSpPr>
          <p:spPr bwMode="auto">
            <a:xfrm>
              <a:off x="3376" y="3884"/>
              <a:ext cx="2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000">
                  <a:latin typeface="Times New Roman" charset="0"/>
                </a:rPr>
                <a:t>p+2</a:t>
              </a:r>
            </a:p>
          </p:txBody>
        </p:sp>
        <p:sp>
          <p:nvSpPr>
            <p:cNvPr id="71" name="Line 31"/>
            <p:cNvSpPr>
              <a:spLocks noChangeShapeType="1"/>
            </p:cNvSpPr>
            <p:nvPr/>
          </p:nvSpPr>
          <p:spPr bwMode="auto">
            <a:xfrm>
              <a:off x="3664" y="412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72" name="Rectangle 32"/>
            <p:cNvSpPr>
              <a:spLocks noChangeArrowheads="1"/>
            </p:cNvSpPr>
            <p:nvPr/>
          </p:nvSpPr>
          <p:spPr bwMode="auto">
            <a:xfrm>
              <a:off x="3808" y="3884"/>
              <a:ext cx="2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000">
                  <a:latin typeface="Times New Roman" charset="0"/>
                </a:rPr>
                <a:t>p+3</a:t>
              </a:r>
            </a:p>
          </p:txBody>
        </p:sp>
        <p:sp>
          <p:nvSpPr>
            <p:cNvPr id="73" name="Line 33"/>
            <p:cNvSpPr>
              <a:spLocks noChangeShapeType="1"/>
            </p:cNvSpPr>
            <p:nvPr/>
          </p:nvSpPr>
          <p:spPr bwMode="auto">
            <a:xfrm>
              <a:off x="4096" y="412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74" name="Rectangle 34"/>
            <p:cNvSpPr>
              <a:spLocks noChangeArrowheads="1"/>
            </p:cNvSpPr>
            <p:nvPr/>
          </p:nvSpPr>
          <p:spPr bwMode="auto">
            <a:xfrm>
              <a:off x="4240" y="3884"/>
              <a:ext cx="2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000">
                  <a:latin typeface="Times New Roman" charset="0"/>
                </a:rPr>
                <a:t>p+4</a:t>
              </a:r>
            </a:p>
          </p:txBody>
        </p:sp>
        <p:sp>
          <p:nvSpPr>
            <p:cNvPr id="75" name="Line 35"/>
            <p:cNvSpPr>
              <a:spLocks noChangeShapeType="1"/>
            </p:cNvSpPr>
            <p:nvPr/>
          </p:nvSpPr>
          <p:spPr bwMode="auto">
            <a:xfrm>
              <a:off x="4528" y="4124"/>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76" name="Rectangle 36"/>
            <p:cNvSpPr>
              <a:spLocks noChangeArrowheads="1"/>
            </p:cNvSpPr>
            <p:nvPr/>
          </p:nvSpPr>
          <p:spPr bwMode="auto">
            <a:xfrm>
              <a:off x="4672" y="3884"/>
              <a:ext cx="288"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zh-CN" altLang="zh-CN" sz="2000">
                  <a:latin typeface="Times New Roman" charset="0"/>
                </a:rPr>
                <a:t> </a:t>
              </a:r>
              <a:r>
                <a:rPr lang="en-US" altLang="zh-CN" sz="2000">
                  <a:latin typeface="Times New Roman" charset="0"/>
                </a:rPr>
                <a:t>p+5</a:t>
              </a:r>
            </a:p>
          </p:txBody>
        </p:sp>
        <p:sp>
          <p:nvSpPr>
            <p:cNvPr id="77" name="Line 37"/>
            <p:cNvSpPr>
              <a:spLocks noChangeShapeType="1"/>
            </p:cNvSpPr>
            <p:nvPr/>
          </p:nvSpPr>
          <p:spPr bwMode="auto">
            <a:xfrm>
              <a:off x="4960" y="4124"/>
              <a:ext cx="2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cxnSp>
          <p:nvCxnSpPr>
            <p:cNvPr id="78" name="AutoShape 38"/>
            <p:cNvCxnSpPr>
              <a:cxnSpLocks noChangeShapeType="1"/>
            </p:cNvCxnSpPr>
            <p:nvPr/>
          </p:nvCxnSpPr>
          <p:spPr bwMode="auto">
            <a:xfrm rot="10800000" flipV="1">
              <a:off x="2208" y="3212"/>
              <a:ext cx="2976" cy="288"/>
            </a:xfrm>
            <a:prstGeom prst="curvedConnector4">
              <a:avLst>
                <a:gd name="adj1" fmla="val 45968"/>
                <a:gd name="adj2" fmla="val -2435"/>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9" name="Line 39"/>
            <p:cNvSpPr>
              <a:spLocks noChangeShapeType="1"/>
            </p:cNvSpPr>
            <p:nvPr/>
          </p:nvSpPr>
          <p:spPr bwMode="auto">
            <a:xfrm>
              <a:off x="5136" y="3212"/>
              <a:ext cx="14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80" name="Line 40"/>
            <p:cNvSpPr>
              <a:spLocks noChangeShapeType="1"/>
            </p:cNvSpPr>
            <p:nvPr/>
          </p:nvSpPr>
          <p:spPr bwMode="auto">
            <a:xfrm>
              <a:off x="2448" y="3788"/>
              <a:ext cx="26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cxnSp>
          <p:nvCxnSpPr>
            <p:cNvPr id="81" name="AutoShape 41"/>
            <p:cNvCxnSpPr>
              <a:cxnSpLocks noChangeShapeType="1"/>
            </p:cNvCxnSpPr>
            <p:nvPr/>
          </p:nvCxnSpPr>
          <p:spPr bwMode="auto">
            <a:xfrm rot="10800000" flipV="1">
              <a:off x="2464" y="3227"/>
              <a:ext cx="1536" cy="576"/>
            </a:xfrm>
            <a:prstGeom prst="curvedConnector3">
              <a:avLst>
                <a:gd name="adj1" fmla="val 10618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78535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程序转移对流水线的影响</a:t>
            </a:r>
            <a:endParaRPr kumimoji="1" lang="zh-CN" altLang="en-US" dirty="0"/>
          </a:p>
        </p:txBody>
      </p:sp>
      <p:sp>
        <p:nvSpPr>
          <p:cNvPr id="3" name="Content Placeholder 2"/>
          <p:cNvSpPr>
            <a:spLocks noGrp="1"/>
          </p:cNvSpPr>
          <p:nvPr>
            <p:ph idx="1"/>
          </p:nvPr>
        </p:nvSpPr>
        <p:spPr/>
        <p:txBody>
          <a:bodyPr/>
          <a:lstStyle/>
          <a:p>
            <a:r>
              <a:rPr lang="zh-CN" altLang="en-US" dirty="0"/>
              <a:t>当</a:t>
            </a:r>
            <a:r>
              <a:rPr lang="en-US" altLang="zh-CN" dirty="0"/>
              <a:t>I/O</a:t>
            </a:r>
            <a:r>
              <a:rPr lang="zh-CN" altLang="en-US" dirty="0"/>
              <a:t>设备有中断请求或机器有故障时，要求中止当前程序的执行而转入中断处理</a:t>
            </a:r>
            <a:endParaRPr lang="en-US" altLang="zh-CN" dirty="0"/>
          </a:p>
          <a:p>
            <a:r>
              <a:rPr lang="zh-CN" altLang="en-US" dirty="0"/>
              <a:t>在流水线机器中，在流水线中存在几条指令，因此就有一个如何</a:t>
            </a:r>
            <a:r>
              <a:rPr lang="zh-CN" altLang="en-US" dirty="0">
                <a:latin typeface="Arial" charset="0"/>
              </a:rPr>
              <a:t>“</a:t>
            </a:r>
            <a:r>
              <a:rPr lang="zh-CN" altLang="en-US" dirty="0"/>
              <a:t>断流</a:t>
            </a:r>
            <a:r>
              <a:rPr lang="zh-CN" altLang="en-US" dirty="0">
                <a:latin typeface="Arial" charset="0"/>
              </a:rPr>
              <a:t>”</a:t>
            </a:r>
            <a:r>
              <a:rPr lang="zh-CN" altLang="en-US" dirty="0"/>
              <a:t>的问题。</a:t>
            </a:r>
            <a:endParaRPr lang="en-US" altLang="zh-CN" dirty="0"/>
          </a:p>
          <a:p>
            <a:r>
              <a:rPr lang="zh-CN" altLang="en-US" dirty="0"/>
              <a:t>当</a:t>
            </a:r>
            <a:r>
              <a:rPr lang="en-US" altLang="zh-CN" dirty="0"/>
              <a:t>I/O</a:t>
            </a:r>
            <a:r>
              <a:rPr lang="zh-CN" altLang="en-US" dirty="0"/>
              <a:t>系统提出中断时，可以考虑把流水线中的指令全部完成，而新指令则按中断程序要求取出</a:t>
            </a:r>
            <a:endParaRPr lang="en-US" altLang="zh-CN" dirty="0"/>
          </a:p>
          <a:p>
            <a:r>
              <a:rPr lang="zh-CN" altLang="en-US" dirty="0"/>
              <a:t>但当出现诸如地址错、存储器错、运算错而中断时，假如这些错误是由第</a:t>
            </a:r>
            <a:r>
              <a:rPr lang="en-US" altLang="zh-CN" dirty="0" err="1"/>
              <a:t>i</a:t>
            </a:r>
            <a:r>
              <a:rPr lang="zh-CN" altLang="en-US" dirty="0"/>
              <a:t>条指令发生的，那么在其后的虽已进入流水线的第</a:t>
            </a:r>
            <a:r>
              <a:rPr lang="en-US" altLang="zh-CN" dirty="0"/>
              <a:t>i+1</a:t>
            </a:r>
            <a:r>
              <a:rPr lang="zh-CN" altLang="en-US" dirty="0"/>
              <a:t>条指令、第</a:t>
            </a:r>
            <a:r>
              <a:rPr lang="en-US" altLang="zh-CN" dirty="0"/>
              <a:t>i+2</a:t>
            </a:r>
            <a:r>
              <a:rPr lang="zh-CN" altLang="en-US" dirty="0"/>
              <a:t>条指令，</a:t>
            </a:r>
            <a:r>
              <a:rPr lang="en-US" altLang="zh-CN" dirty="0">
                <a:latin typeface="Arial" charset="0"/>
              </a:rPr>
              <a:t>…</a:t>
            </a:r>
            <a:r>
              <a:rPr lang="zh-CN" altLang="en-US" dirty="0"/>
              <a:t>也是不应该再执行的</a:t>
            </a:r>
          </a:p>
          <a:p>
            <a:endParaRPr kumimoji="1" lang="zh-CN" altLang="en-US" dirty="0"/>
          </a:p>
        </p:txBody>
      </p:sp>
    </p:spTree>
    <p:extLst>
      <p:ext uri="{BB962C8B-B14F-4D97-AF65-F5344CB8AC3E}">
        <p14:creationId xmlns:p14="http://schemas.microsoft.com/office/powerpoint/2010/main" val="1419186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指令执行过程</a:t>
            </a:r>
            <a:endParaRPr kumimoji="1" lang="zh-CN" altLang="en-US" dirty="0"/>
          </a:p>
        </p:txBody>
      </p:sp>
      <p:sp>
        <p:nvSpPr>
          <p:cNvPr id="3" name="Content Placeholder 2"/>
          <p:cNvSpPr>
            <a:spLocks noGrp="1"/>
          </p:cNvSpPr>
          <p:nvPr>
            <p:ph idx="1"/>
          </p:nvPr>
        </p:nvSpPr>
        <p:spPr/>
        <p:txBody>
          <a:bodyPr/>
          <a:lstStyle/>
          <a:p>
            <a:r>
              <a:rPr lang="zh-CN" altLang="en-US" dirty="0"/>
              <a:t>组成控制器的基本电路：</a:t>
            </a:r>
            <a:endParaRPr lang="en-US" altLang="zh-CN" dirty="0"/>
          </a:p>
          <a:p>
            <a:r>
              <a:rPr lang="en-US" altLang="zh-CN" dirty="0"/>
              <a:t>(1)</a:t>
            </a:r>
            <a:r>
              <a:rPr lang="zh-CN" altLang="en-US" dirty="0"/>
              <a:t>具有记忆功能的触发器以及由它组成的寄存器、计数器和存储单元</a:t>
            </a:r>
            <a:endParaRPr lang="en-US" altLang="zh-CN" dirty="0"/>
          </a:p>
          <a:p>
            <a:pPr lvl="1"/>
            <a:r>
              <a:rPr lang="zh-CN" altLang="en-US" dirty="0"/>
              <a:t>当输入信号消失后，原信息仍保留其中</a:t>
            </a:r>
            <a:endParaRPr lang="en-US" altLang="zh-CN" dirty="0"/>
          </a:p>
          <a:p>
            <a:endParaRPr kumimoji="1" lang="zh-CN" altLang="en-US" dirty="0"/>
          </a:p>
        </p:txBody>
      </p:sp>
      <p:pic>
        <p:nvPicPr>
          <p:cNvPr id="4" name="Picture 3" descr="f2.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7121" y="3771736"/>
            <a:ext cx="5530457" cy="2834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7999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程序转移对流水线的影响</a:t>
            </a:r>
            <a:endParaRPr kumimoji="1" lang="zh-CN" altLang="en-US" dirty="0"/>
          </a:p>
        </p:txBody>
      </p:sp>
      <p:sp>
        <p:nvSpPr>
          <p:cNvPr id="3" name="Content Placeholder 2"/>
          <p:cNvSpPr>
            <a:spLocks noGrp="1"/>
          </p:cNvSpPr>
          <p:nvPr>
            <p:ph idx="1"/>
          </p:nvPr>
        </p:nvSpPr>
        <p:spPr/>
        <p:txBody>
          <a:bodyPr/>
          <a:lstStyle/>
          <a:p>
            <a:r>
              <a:rPr lang="zh-CN" altLang="en-US" dirty="0"/>
              <a:t>不精确断点法</a:t>
            </a:r>
            <a:endParaRPr lang="en-US" altLang="zh-CN" dirty="0"/>
          </a:p>
          <a:p>
            <a:pPr lvl="1"/>
            <a:r>
              <a:rPr lang="zh-CN" altLang="en-US" dirty="0"/>
              <a:t>对那时还未进入流水线的后续指令不允许其再进入，但已在流水线中的所有指令则仍执行完毕，然后转入中断处理程序。</a:t>
            </a:r>
            <a:endParaRPr lang="en-US" altLang="zh-CN" dirty="0"/>
          </a:p>
          <a:p>
            <a:r>
              <a:rPr lang="zh-CN" altLang="en-US" dirty="0"/>
              <a:t>精确断点法</a:t>
            </a:r>
            <a:endParaRPr lang="en-US" altLang="zh-CN" dirty="0"/>
          </a:p>
          <a:p>
            <a:pPr lvl="1"/>
            <a:r>
              <a:rPr lang="zh-CN" altLang="en-US" dirty="0"/>
              <a:t>由于集成电路的发展，允许增加硬件的复杂性，因此当前大部分流水线计算机采用</a:t>
            </a:r>
            <a:r>
              <a:rPr lang="zh-CN" altLang="en-US" dirty="0">
                <a:latin typeface="Arial" charset="0"/>
              </a:rPr>
              <a:t>“</a:t>
            </a:r>
            <a:r>
              <a:rPr lang="zh-CN" altLang="en-US" dirty="0"/>
              <a:t>精确断点法</a:t>
            </a:r>
            <a:r>
              <a:rPr lang="zh-CN" altLang="en-US" dirty="0">
                <a:latin typeface="Arial" charset="0"/>
              </a:rPr>
              <a:t>”</a:t>
            </a:r>
            <a:endParaRPr lang="en-US" altLang="zh-CN" dirty="0"/>
          </a:p>
          <a:p>
            <a:pPr lvl="1"/>
            <a:r>
              <a:rPr lang="zh-CN" altLang="en-US" dirty="0"/>
              <a:t>即不待已进入流水线的指令执行完毕，尽早转入中断处理。 </a:t>
            </a:r>
          </a:p>
          <a:p>
            <a:endParaRPr kumimoji="1" lang="zh-CN" altLang="en-US" dirty="0"/>
          </a:p>
        </p:txBody>
      </p:sp>
    </p:spTree>
    <p:extLst>
      <p:ext uri="{BB962C8B-B14F-4D97-AF65-F5344CB8AC3E}">
        <p14:creationId xmlns:p14="http://schemas.microsoft.com/office/powerpoint/2010/main" val="19821622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指令预取和乱序执行</a:t>
            </a:r>
          </a:p>
        </p:txBody>
      </p:sp>
      <p:sp>
        <p:nvSpPr>
          <p:cNvPr id="3" name="Content Placeholder 2"/>
          <p:cNvSpPr>
            <a:spLocks noGrp="1"/>
          </p:cNvSpPr>
          <p:nvPr>
            <p:ph idx="1"/>
          </p:nvPr>
        </p:nvSpPr>
        <p:spPr/>
        <p:txBody>
          <a:bodyPr/>
          <a:lstStyle/>
          <a:p>
            <a:r>
              <a:rPr kumimoji="1" lang="zh-CN" altLang="en-US" dirty="0"/>
              <a:t>指令预取</a:t>
            </a:r>
            <a:endParaRPr kumimoji="1" lang="en-US" altLang="zh-CN" dirty="0"/>
          </a:p>
          <a:p>
            <a:pPr lvl="1"/>
            <a:r>
              <a:rPr kumimoji="1" lang="zh-CN" altLang="en-US" dirty="0"/>
              <a:t>取指时间和</a:t>
            </a:r>
            <a:r>
              <a:rPr kumimoji="1" lang="en-US" altLang="zh-CN" dirty="0"/>
              <a:t>CPU</a:t>
            </a:r>
            <a:r>
              <a:rPr kumimoji="1" lang="zh-CN" altLang="en-US" dirty="0"/>
              <a:t>操作相比长得多，提前从存储器取出指令，暂存在</a:t>
            </a:r>
            <a:r>
              <a:rPr kumimoji="1" lang="en-US" altLang="zh-CN" dirty="0"/>
              <a:t>CPU</a:t>
            </a:r>
            <a:r>
              <a:rPr kumimoji="1" lang="zh-CN" altLang="en-US" dirty="0"/>
              <a:t>的硬件中</a:t>
            </a:r>
            <a:endParaRPr kumimoji="1" lang="en-US" altLang="zh-CN" dirty="0"/>
          </a:p>
          <a:p>
            <a:r>
              <a:rPr kumimoji="1" lang="zh-CN" altLang="en-US" dirty="0"/>
              <a:t>指令预分析</a:t>
            </a:r>
            <a:endParaRPr kumimoji="1" lang="en-US" altLang="zh-CN" dirty="0"/>
          </a:p>
          <a:p>
            <a:pPr lvl="1"/>
            <a:r>
              <a:rPr kumimoji="1" lang="zh-CN" altLang="en-US" dirty="0"/>
              <a:t>若操作数在存储器中，提前取出放在</a:t>
            </a:r>
            <a:r>
              <a:rPr kumimoji="1" lang="en-US" altLang="zh-CN" dirty="0"/>
              <a:t>CPU</a:t>
            </a:r>
            <a:r>
              <a:rPr kumimoji="1" lang="zh-CN" altLang="en-US" dirty="0"/>
              <a:t>数据寄存器中</a:t>
            </a:r>
            <a:endParaRPr kumimoji="1" lang="en-US" altLang="zh-CN" dirty="0"/>
          </a:p>
          <a:p>
            <a:r>
              <a:rPr kumimoji="1" lang="zh-CN" altLang="en-US" dirty="0"/>
              <a:t>乱序执行</a:t>
            </a:r>
            <a:endParaRPr kumimoji="1" lang="en-US" altLang="zh-CN" dirty="0"/>
          </a:p>
          <a:p>
            <a:pPr lvl="1"/>
            <a:r>
              <a:rPr kumimoji="1" lang="zh-CN" altLang="en-US" dirty="0"/>
              <a:t>适当调整一些指令的执行顺序，以利于程序优化执行</a:t>
            </a:r>
          </a:p>
        </p:txBody>
      </p:sp>
    </p:spTree>
    <p:extLst>
      <p:ext uri="{BB962C8B-B14F-4D97-AF65-F5344CB8AC3E}">
        <p14:creationId xmlns:p14="http://schemas.microsoft.com/office/powerpoint/2010/main" val="489516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zh-CN" dirty="0"/>
              <a:t>6.6</a:t>
            </a:r>
            <a:r>
              <a:rPr lang="zh-CN" altLang="en-US" dirty="0"/>
              <a:t> </a:t>
            </a:r>
            <a:r>
              <a:rPr lang="en-US" altLang="zh-CN" dirty="0"/>
              <a:t>CPU</a:t>
            </a:r>
            <a:r>
              <a:rPr lang="zh-CN" altLang="en-US" dirty="0"/>
              <a:t>举例</a:t>
            </a:r>
            <a:endParaRPr kumimoji="1" lang="zh-CN" altLang="en-US" dirty="0"/>
          </a:p>
        </p:txBody>
      </p:sp>
      <p:sp>
        <p:nvSpPr>
          <p:cNvPr id="5" name="Subtitle 4"/>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8194773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鲲鹏不止是CPU"/>
          <p:cNvSpPr txBox="1"/>
          <p:nvPr/>
        </p:nvSpPr>
        <p:spPr>
          <a:xfrm>
            <a:off x="1400666" y="3543614"/>
            <a:ext cx="173120" cy="6576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85691" tIns="85691" rIns="85691" bIns="85691">
            <a:spAutoFit/>
          </a:bodyPr>
          <a:lstStyle/>
          <a:p>
            <a:pPr algn="ctr" defTabSz="652963">
              <a:defRPr sz="4200">
                <a:solidFill>
                  <a:srgbClr val="FFFFFF"/>
                </a:solidFill>
                <a:latin typeface="FZLanTingHeiS-R-GB"/>
                <a:ea typeface="FZLanTingHeiS-R-GB"/>
                <a:cs typeface="FZLanTingHeiS-R-GB"/>
                <a:sym typeface="FZLanTingHeiS-R-GB"/>
              </a:defRPr>
            </a:pPr>
            <a:endParaRPr sz="3149" dirty="0">
              <a:latin typeface="Huawei Sans" panose="020C0503030203020204" pitchFamily="34" charset="0"/>
              <a:ea typeface="方正兰亭黑简体" panose="02000000000000000000" pitchFamily="2" charset="-122"/>
            </a:endParaRPr>
          </a:p>
        </p:txBody>
      </p:sp>
      <p:grpSp>
        <p:nvGrpSpPr>
          <p:cNvPr id="90" name="成组"/>
          <p:cNvGrpSpPr>
            <a:grpSpLocks noChangeAspect="1"/>
          </p:cNvGrpSpPr>
          <p:nvPr/>
        </p:nvGrpSpPr>
        <p:grpSpPr>
          <a:xfrm>
            <a:off x="892680" y="2310425"/>
            <a:ext cx="1952665" cy="1383312"/>
            <a:chOff x="0" y="0"/>
            <a:chExt cx="5582453" cy="3088379"/>
          </a:xfrm>
        </p:grpSpPr>
        <p:grpSp>
          <p:nvGrpSpPr>
            <p:cNvPr id="91" name="组合 88"/>
            <p:cNvGrpSpPr/>
            <p:nvPr/>
          </p:nvGrpSpPr>
          <p:grpSpPr>
            <a:xfrm>
              <a:off x="4004025" y="15619"/>
              <a:ext cx="1440095" cy="3072757"/>
              <a:chOff x="0" y="-2"/>
              <a:chExt cx="1440093" cy="3072756"/>
            </a:xfrm>
          </p:grpSpPr>
          <p:pic>
            <p:nvPicPr>
              <p:cNvPr id="116" name="图片 110" descr="图片 110"/>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rot="16200000">
                <a:off x="-1278145" y="1278141"/>
                <a:ext cx="3072757" cy="516469"/>
              </a:xfrm>
              <a:prstGeom prst="rect">
                <a:avLst/>
              </a:prstGeom>
              <a:ln w="12700" cap="flat">
                <a:noFill/>
                <a:miter lim="400000"/>
              </a:ln>
              <a:effectLst/>
            </p:spPr>
          </p:pic>
          <p:pic>
            <p:nvPicPr>
              <p:cNvPr id="117" name="图片 111" descr="图片 111"/>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rot="16200000">
                <a:off x="-777969" y="1278141"/>
                <a:ext cx="3072757" cy="516469"/>
              </a:xfrm>
              <a:prstGeom prst="rect">
                <a:avLst/>
              </a:prstGeom>
              <a:ln w="12700" cap="flat">
                <a:noFill/>
                <a:miter lim="400000"/>
              </a:ln>
              <a:effectLst/>
            </p:spPr>
          </p:pic>
          <p:pic>
            <p:nvPicPr>
              <p:cNvPr id="118" name="图片 112" descr="图片 112"/>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rot="16200000">
                <a:off x="-354519" y="1278141"/>
                <a:ext cx="3072757" cy="516469"/>
              </a:xfrm>
              <a:prstGeom prst="rect">
                <a:avLst/>
              </a:prstGeom>
              <a:ln w="12700" cap="flat">
                <a:noFill/>
                <a:miter lim="400000"/>
              </a:ln>
              <a:effectLst/>
            </p:spPr>
          </p:pic>
        </p:grpSp>
        <p:grpSp>
          <p:nvGrpSpPr>
            <p:cNvPr id="92" name="组合 89"/>
            <p:cNvGrpSpPr/>
            <p:nvPr/>
          </p:nvGrpSpPr>
          <p:grpSpPr>
            <a:xfrm>
              <a:off x="2002796" y="16464"/>
              <a:ext cx="1913007" cy="3071915"/>
              <a:chOff x="-19998" y="-1"/>
              <a:chExt cx="1913006" cy="3071913"/>
            </a:xfrm>
          </p:grpSpPr>
          <p:pic>
            <p:nvPicPr>
              <p:cNvPr id="114" name="图片 108" descr="图片 108"/>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rot="5400000">
                <a:off x="-599452" y="579453"/>
                <a:ext cx="3071913" cy="1913006"/>
              </a:xfrm>
              <a:prstGeom prst="rect">
                <a:avLst/>
              </a:prstGeom>
              <a:ln w="12700" cap="flat">
                <a:noFill/>
                <a:miter lim="400000"/>
              </a:ln>
              <a:effectLst/>
            </p:spPr>
          </p:pic>
          <p:pic>
            <p:nvPicPr>
              <p:cNvPr id="115" name="图片 109" descr="图片 109"/>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rot="5400000">
                <a:off x="1096638" y="1276312"/>
                <a:ext cx="623901" cy="452588"/>
              </a:xfrm>
              <a:prstGeom prst="rect">
                <a:avLst/>
              </a:prstGeom>
              <a:ln w="12700" cap="flat">
                <a:noFill/>
                <a:miter lim="400000"/>
              </a:ln>
              <a:effectLst/>
            </p:spPr>
          </p:pic>
        </p:grpSp>
        <p:grpSp>
          <p:nvGrpSpPr>
            <p:cNvPr id="93" name="组合 91"/>
            <p:cNvGrpSpPr/>
            <p:nvPr/>
          </p:nvGrpSpPr>
          <p:grpSpPr>
            <a:xfrm>
              <a:off x="0" y="1"/>
              <a:ext cx="1913007" cy="3071912"/>
              <a:chOff x="0" y="0"/>
              <a:chExt cx="1913006" cy="3071911"/>
            </a:xfrm>
          </p:grpSpPr>
          <p:pic>
            <p:nvPicPr>
              <p:cNvPr id="112" name="图片 106" descr="图片 106"/>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rot="5400000">
                <a:off x="-579453" y="579453"/>
                <a:ext cx="3071913" cy="1913007"/>
              </a:xfrm>
              <a:prstGeom prst="rect">
                <a:avLst/>
              </a:prstGeom>
              <a:ln w="12700" cap="flat">
                <a:noFill/>
                <a:miter lim="400000"/>
              </a:ln>
              <a:effectLst/>
            </p:spPr>
          </p:pic>
          <p:pic>
            <p:nvPicPr>
              <p:cNvPr id="113" name="图片 107" descr="图片 107"/>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rot="5400000">
                <a:off x="1107489" y="1284967"/>
                <a:ext cx="623901" cy="452589"/>
              </a:xfrm>
              <a:prstGeom prst="rect">
                <a:avLst/>
              </a:prstGeom>
              <a:ln w="12700" cap="flat">
                <a:noFill/>
                <a:miter lim="400000"/>
              </a:ln>
              <a:effectLst/>
            </p:spPr>
          </p:pic>
        </p:grpSp>
        <p:sp>
          <p:nvSpPr>
            <p:cNvPr id="94" name="矩形"/>
            <p:cNvSpPr/>
            <p:nvPr/>
          </p:nvSpPr>
          <p:spPr>
            <a:xfrm>
              <a:off x="0" y="1252"/>
              <a:ext cx="1913005" cy="3065337"/>
            </a:xfrm>
            <a:prstGeom prst="rect">
              <a:avLst/>
            </a:prstGeom>
            <a:noFill/>
            <a:ln w="12700" cap="flat">
              <a:noFill/>
              <a:miter lim="400000"/>
            </a:ln>
            <a:effectLst/>
          </p:spPr>
          <p:txBody>
            <a:bodyPr wrap="square" lIns="85691" tIns="85691" rIns="85691" bIns="85691" numCol="1" anchor="t">
              <a:noAutofit/>
            </a:bodyPr>
            <a:lstStyle/>
            <a:p>
              <a:pPr algn="ctr">
                <a:defRPr sz="2200">
                  <a:latin typeface="FZLanTingHeiS-R-GB"/>
                  <a:ea typeface="FZLanTingHeiS-R-GB"/>
                  <a:cs typeface="FZLanTingHeiS-R-GB"/>
                  <a:sym typeface="FZLanTingHeiS-R-GB"/>
                </a:defRPr>
              </a:pPr>
              <a:endParaRPr sz="900">
                <a:latin typeface="Huawei Sans" panose="020C0503030203020204" pitchFamily="34" charset="0"/>
                <a:ea typeface="方正兰亭黑简体" panose="02000000000000000000" pitchFamily="2" charset="-122"/>
              </a:endParaRPr>
            </a:p>
          </p:txBody>
        </p:sp>
        <p:sp>
          <p:nvSpPr>
            <p:cNvPr id="95" name="CPU Die"/>
            <p:cNvSpPr txBox="1"/>
            <p:nvPr/>
          </p:nvSpPr>
          <p:spPr>
            <a:xfrm>
              <a:off x="98930" y="29383"/>
              <a:ext cx="1913005" cy="66951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691" tIns="85691" rIns="85691" bIns="85691" numCol="1" anchor="t">
              <a:noAutofit/>
            </a:bodyPr>
            <a:lstStyle>
              <a:lvl1pPr algn="ctr">
                <a:defRPr sz="1600" b="1">
                  <a:solidFill>
                    <a:srgbClr val="FFFFFF"/>
                  </a:solidFill>
                  <a:latin typeface="Huawei Sans"/>
                  <a:ea typeface="Huawei Sans"/>
                  <a:cs typeface="Huawei Sans"/>
                  <a:sym typeface="Huawei Sans"/>
                </a:defRPr>
              </a:lvl1pPr>
            </a:lstStyle>
            <a:p>
              <a:r>
                <a:rPr sz="900" dirty="0">
                  <a:solidFill>
                    <a:schemeClr val="bg1"/>
                  </a:solidFill>
                  <a:latin typeface="Huawei Sans" panose="020C0503030203020204" pitchFamily="34" charset="0"/>
                  <a:ea typeface="方正兰亭黑简体" panose="02000000000000000000" pitchFamily="2" charset="-122"/>
                </a:rPr>
                <a:t>CPU Die</a:t>
              </a:r>
            </a:p>
          </p:txBody>
        </p:sp>
        <p:sp>
          <p:nvSpPr>
            <p:cNvPr id="96" name="矩形"/>
            <p:cNvSpPr/>
            <p:nvPr/>
          </p:nvSpPr>
          <p:spPr>
            <a:xfrm>
              <a:off x="2011940" y="1252"/>
              <a:ext cx="1913004" cy="3065337"/>
            </a:xfrm>
            <a:prstGeom prst="rect">
              <a:avLst/>
            </a:prstGeom>
            <a:noFill/>
            <a:ln w="12700" cap="flat">
              <a:noFill/>
              <a:miter lim="400000"/>
            </a:ln>
            <a:effectLst/>
          </p:spPr>
          <p:txBody>
            <a:bodyPr wrap="square" lIns="85691" tIns="85691" rIns="85691" bIns="85691" numCol="1" anchor="t">
              <a:noAutofit/>
            </a:bodyPr>
            <a:lstStyle/>
            <a:p>
              <a:pPr algn="ctr">
                <a:defRPr sz="2200">
                  <a:latin typeface="FZLanTingHeiS-R-GB"/>
                  <a:ea typeface="FZLanTingHeiS-R-GB"/>
                  <a:cs typeface="FZLanTingHeiS-R-GB"/>
                  <a:sym typeface="FZLanTingHeiS-R-GB"/>
                </a:defRPr>
              </a:pPr>
              <a:endParaRPr sz="900">
                <a:latin typeface="Huawei Sans" panose="020C0503030203020204" pitchFamily="34" charset="0"/>
                <a:ea typeface="方正兰亭黑简体" panose="02000000000000000000" pitchFamily="2" charset="-122"/>
              </a:endParaRPr>
            </a:p>
          </p:txBody>
        </p:sp>
        <p:sp>
          <p:nvSpPr>
            <p:cNvPr id="97" name="CPU Die"/>
            <p:cNvSpPr txBox="1"/>
            <p:nvPr/>
          </p:nvSpPr>
          <p:spPr>
            <a:xfrm>
              <a:off x="2011940" y="1252"/>
              <a:ext cx="1913004" cy="66951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691" tIns="85691" rIns="85691" bIns="85691" numCol="1" anchor="t">
              <a:noAutofit/>
            </a:bodyPr>
            <a:lstStyle>
              <a:lvl1pPr algn="ctr">
                <a:defRPr sz="1600" b="1">
                  <a:solidFill>
                    <a:srgbClr val="FFFFFF"/>
                  </a:solidFill>
                  <a:latin typeface="Huawei Sans"/>
                  <a:ea typeface="Huawei Sans"/>
                  <a:cs typeface="Huawei Sans"/>
                  <a:sym typeface="Huawei Sans"/>
                </a:defRPr>
              </a:lvl1pPr>
            </a:lstStyle>
            <a:p>
              <a:r>
                <a:rPr sz="900" dirty="0">
                  <a:solidFill>
                    <a:schemeClr val="bg1"/>
                  </a:solidFill>
                  <a:latin typeface="Huawei Sans" panose="020C0503030203020204" pitchFamily="34" charset="0"/>
                  <a:ea typeface="方正兰亭黑简体" panose="02000000000000000000" pitchFamily="2" charset="-122"/>
                </a:rPr>
                <a:t>CPU Die</a:t>
              </a:r>
            </a:p>
          </p:txBody>
        </p:sp>
        <p:sp>
          <p:nvSpPr>
            <p:cNvPr id="98" name="矩形"/>
            <p:cNvSpPr/>
            <p:nvPr/>
          </p:nvSpPr>
          <p:spPr>
            <a:xfrm>
              <a:off x="4004030" y="1252"/>
              <a:ext cx="1440097" cy="3065337"/>
            </a:xfrm>
            <a:prstGeom prst="rect">
              <a:avLst/>
            </a:prstGeom>
            <a:noFill/>
            <a:ln w="12700" cap="flat">
              <a:noFill/>
              <a:miter lim="400000"/>
            </a:ln>
            <a:effectLst/>
          </p:spPr>
          <p:txBody>
            <a:bodyPr wrap="square" lIns="85691" tIns="85691" rIns="85691" bIns="85691" numCol="1" anchor="t">
              <a:noAutofit/>
            </a:bodyPr>
            <a:lstStyle/>
            <a:p>
              <a:pPr algn="ctr">
                <a:defRPr sz="2200">
                  <a:latin typeface="FZLanTingHeiS-R-GB"/>
                  <a:ea typeface="FZLanTingHeiS-R-GB"/>
                  <a:cs typeface="FZLanTingHeiS-R-GB"/>
                  <a:sym typeface="FZLanTingHeiS-R-GB"/>
                </a:defRPr>
              </a:pPr>
              <a:endParaRPr sz="900">
                <a:latin typeface="Huawei Sans" panose="020C0503030203020204" pitchFamily="34" charset="0"/>
                <a:ea typeface="方正兰亭黑简体" panose="02000000000000000000" pitchFamily="2" charset="-122"/>
              </a:endParaRPr>
            </a:p>
          </p:txBody>
        </p:sp>
        <p:sp>
          <p:nvSpPr>
            <p:cNvPr id="99" name="I/O Die"/>
            <p:cNvSpPr txBox="1"/>
            <p:nvPr/>
          </p:nvSpPr>
          <p:spPr>
            <a:xfrm>
              <a:off x="3882984" y="20532"/>
              <a:ext cx="1699469" cy="577909"/>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691" tIns="85691" rIns="85691" bIns="85691" numCol="1" anchor="t">
              <a:noAutofit/>
            </a:bodyPr>
            <a:lstStyle>
              <a:lvl1pPr algn="ctr">
                <a:defRPr sz="1600" b="1">
                  <a:solidFill>
                    <a:srgbClr val="FFFFFF"/>
                  </a:solidFill>
                  <a:latin typeface="Huawei Sans"/>
                  <a:ea typeface="Huawei Sans"/>
                  <a:cs typeface="Huawei Sans"/>
                  <a:sym typeface="Huawei Sans"/>
                </a:defRPr>
              </a:lvl1pPr>
            </a:lstStyle>
            <a:p>
              <a:r>
                <a:rPr sz="900" dirty="0">
                  <a:solidFill>
                    <a:schemeClr val="bg1"/>
                  </a:solidFill>
                  <a:latin typeface="Huawei Sans" panose="020C0503030203020204" pitchFamily="34" charset="0"/>
                  <a:ea typeface="方正兰亭黑简体" panose="02000000000000000000" pitchFamily="2" charset="-122"/>
                </a:rPr>
                <a:t>I/O</a:t>
              </a:r>
              <a:r>
                <a:rPr lang="en-US" sz="900" dirty="0">
                  <a:solidFill>
                    <a:schemeClr val="bg1"/>
                  </a:solidFill>
                  <a:latin typeface="Huawei Sans" panose="020C0503030203020204" pitchFamily="34" charset="0"/>
                  <a:ea typeface="方正兰亭黑简体" panose="02000000000000000000" pitchFamily="2" charset="-122"/>
                </a:rPr>
                <a:t> </a:t>
              </a:r>
              <a:r>
                <a:rPr sz="900" dirty="0">
                  <a:solidFill>
                    <a:schemeClr val="bg1"/>
                  </a:solidFill>
                  <a:latin typeface="Huawei Sans" panose="020C0503030203020204" pitchFamily="34" charset="0"/>
                  <a:ea typeface="方正兰亭黑简体" panose="02000000000000000000" pitchFamily="2" charset="-122"/>
                </a:rPr>
                <a:t>Die</a:t>
              </a:r>
            </a:p>
          </p:txBody>
        </p:sp>
        <p:pic>
          <p:nvPicPr>
            <p:cNvPr id="100" name="图片 95" descr="图片 95"/>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4435395" y="1015044"/>
              <a:ext cx="649463" cy="357972"/>
            </a:xfrm>
            <a:prstGeom prst="rect">
              <a:avLst/>
            </a:prstGeom>
            <a:ln w="12700" cap="flat">
              <a:noFill/>
              <a:miter lim="400000"/>
            </a:ln>
            <a:effectLst/>
          </p:spPr>
        </p:pic>
        <p:pic>
          <p:nvPicPr>
            <p:cNvPr id="101" name="图片 96" descr="图片 96"/>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4435395" y="1592431"/>
              <a:ext cx="649463" cy="357972"/>
            </a:xfrm>
            <a:prstGeom prst="rect">
              <a:avLst/>
            </a:prstGeom>
            <a:ln w="12700" cap="flat">
              <a:noFill/>
              <a:miter lim="400000"/>
            </a:ln>
            <a:effectLst/>
          </p:spPr>
        </p:pic>
        <p:pic>
          <p:nvPicPr>
            <p:cNvPr id="102" name="图片 97" descr="图片 97"/>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4435395" y="2169817"/>
              <a:ext cx="649463" cy="357972"/>
            </a:xfrm>
            <a:prstGeom prst="rect">
              <a:avLst/>
            </a:prstGeom>
            <a:ln w="12700" cap="flat">
              <a:noFill/>
              <a:miter lim="400000"/>
            </a:ln>
            <a:effectLst/>
          </p:spPr>
        </p:pic>
        <p:pic>
          <p:nvPicPr>
            <p:cNvPr id="103" name="图片 98" descr="图片 98"/>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134195" y="1284079"/>
              <a:ext cx="250166" cy="475107"/>
            </a:xfrm>
            <a:prstGeom prst="rect">
              <a:avLst/>
            </a:prstGeom>
            <a:ln w="12700" cap="flat">
              <a:noFill/>
              <a:miter lim="400000"/>
            </a:ln>
            <a:effectLst/>
          </p:spPr>
        </p:pic>
        <p:pic>
          <p:nvPicPr>
            <p:cNvPr id="104" name="图片 99" descr="图片 9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134195" y="2244569"/>
              <a:ext cx="250166" cy="475107"/>
            </a:xfrm>
            <a:prstGeom prst="rect">
              <a:avLst/>
            </a:prstGeom>
            <a:ln w="12700" cap="flat">
              <a:noFill/>
              <a:miter lim="400000"/>
            </a:ln>
            <a:effectLst/>
          </p:spPr>
        </p:pic>
        <p:pic>
          <p:nvPicPr>
            <p:cNvPr id="105" name="图片 100" descr="图片 100"/>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1546456" y="1284079"/>
              <a:ext cx="250166" cy="475107"/>
            </a:xfrm>
            <a:prstGeom prst="rect">
              <a:avLst/>
            </a:prstGeom>
            <a:ln w="12700" cap="flat">
              <a:noFill/>
              <a:miter lim="400000"/>
            </a:ln>
            <a:effectLst/>
          </p:spPr>
        </p:pic>
        <p:pic>
          <p:nvPicPr>
            <p:cNvPr id="106" name="图片 101" descr="图片 101"/>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1546456" y="2244569"/>
              <a:ext cx="250166" cy="475107"/>
            </a:xfrm>
            <a:prstGeom prst="rect">
              <a:avLst/>
            </a:prstGeom>
            <a:ln w="12700" cap="flat">
              <a:noFill/>
              <a:miter lim="400000"/>
            </a:ln>
            <a:effectLst/>
          </p:spPr>
        </p:pic>
        <p:pic>
          <p:nvPicPr>
            <p:cNvPr id="107" name="图片 102" descr="图片 102"/>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2135266" y="1275844"/>
              <a:ext cx="250165" cy="475107"/>
            </a:xfrm>
            <a:prstGeom prst="rect">
              <a:avLst/>
            </a:prstGeom>
            <a:ln w="12700" cap="flat">
              <a:noFill/>
              <a:miter lim="400000"/>
            </a:ln>
            <a:effectLst/>
          </p:spPr>
        </p:pic>
        <p:pic>
          <p:nvPicPr>
            <p:cNvPr id="108" name="图片 103" descr="图片 103"/>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2135266" y="2236334"/>
              <a:ext cx="250165" cy="475107"/>
            </a:xfrm>
            <a:prstGeom prst="rect">
              <a:avLst/>
            </a:prstGeom>
            <a:ln w="12700" cap="flat">
              <a:noFill/>
              <a:miter lim="400000"/>
            </a:ln>
            <a:effectLst/>
          </p:spPr>
        </p:pic>
        <p:pic>
          <p:nvPicPr>
            <p:cNvPr id="109" name="图片 104" descr="图片 104"/>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3547527" y="1275844"/>
              <a:ext cx="250165" cy="475107"/>
            </a:xfrm>
            <a:prstGeom prst="rect">
              <a:avLst/>
            </a:prstGeom>
            <a:ln w="12700" cap="flat">
              <a:noFill/>
              <a:miter lim="400000"/>
            </a:ln>
            <a:effectLst/>
          </p:spPr>
        </p:pic>
        <p:pic>
          <p:nvPicPr>
            <p:cNvPr id="110" name="图片 105" descr="图片 105"/>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3547527" y="2236334"/>
              <a:ext cx="250165" cy="475107"/>
            </a:xfrm>
            <a:prstGeom prst="rect">
              <a:avLst/>
            </a:prstGeom>
            <a:ln w="12700" cap="flat">
              <a:noFill/>
              <a:miter lim="400000"/>
            </a:ln>
            <a:effectLst/>
          </p:spPr>
        </p:pic>
        <p:sp>
          <p:nvSpPr>
            <p:cNvPr id="111" name="矩形 123"/>
            <p:cNvSpPr/>
            <p:nvPr/>
          </p:nvSpPr>
          <p:spPr>
            <a:xfrm>
              <a:off x="4" y="0"/>
              <a:ext cx="5444119" cy="3066589"/>
            </a:xfrm>
            <a:prstGeom prst="rect">
              <a:avLst/>
            </a:prstGeom>
            <a:noFill/>
            <a:ln w="25400" cap="flat">
              <a:solidFill>
                <a:srgbClr val="C70001"/>
              </a:solidFill>
              <a:prstDash val="sysDot"/>
              <a:miter lim="400000"/>
            </a:ln>
            <a:effectLst/>
          </p:spPr>
          <p:txBody>
            <a:bodyPr wrap="square" lIns="85691" tIns="85691" rIns="85691" bIns="85691" numCol="1" anchor="ctr">
              <a:noAutofit/>
            </a:bodyPr>
            <a:lstStyle/>
            <a:p>
              <a:pPr algn="ctr">
                <a:defRPr>
                  <a:solidFill>
                    <a:srgbClr val="FFFFFF"/>
                  </a:solidFill>
                  <a:latin typeface="FZLanTingHeiS-R-GB"/>
                  <a:ea typeface="FZLanTingHeiS-R-GB"/>
                  <a:cs typeface="FZLanTingHeiS-R-GB"/>
                  <a:sym typeface="FZLanTingHeiS-R-GB"/>
                </a:defRPr>
              </a:pPr>
              <a:endParaRPr sz="900">
                <a:latin typeface="Huawei Sans" panose="020C0503030203020204" pitchFamily="34" charset="0"/>
                <a:ea typeface="方正兰亭黑简体" panose="02000000000000000000" pitchFamily="2" charset="-122"/>
              </a:endParaRPr>
            </a:p>
          </p:txBody>
        </p:sp>
      </p:grpSp>
      <p:pic>
        <p:nvPicPr>
          <p:cNvPr id="119" name="芯片.png" descr="芯片.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282006" y="2582839"/>
            <a:ext cx="1000148" cy="800330"/>
          </a:xfrm>
          <a:prstGeom prst="rect">
            <a:avLst/>
          </a:prstGeom>
          <a:ln w="12700">
            <a:miter lim="400000"/>
          </a:ln>
        </p:spPr>
      </p:pic>
      <p:sp>
        <p:nvSpPr>
          <p:cNvPr id="120" name="文本框 10"/>
          <p:cNvSpPr txBox="1"/>
          <p:nvPr/>
        </p:nvSpPr>
        <p:spPr>
          <a:xfrm>
            <a:off x="3297533" y="3216017"/>
            <a:ext cx="865553" cy="31713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85691" tIns="85691" rIns="85691" bIns="85691">
            <a:spAutoFit/>
          </a:bodyPr>
          <a:lstStyle>
            <a:lvl1pPr algn="ctr" defTabSz="870965">
              <a:lnSpc>
                <a:spcPct val="110000"/>
              </a:lnSpc>
              <a:defRPr sz="2000">
                <a:solidFill>
                  <a:srgbClr val="FFFFFF"/>
                </a:solidFill>
                <a:latin typeface="FZLanTingHeiS-R-GB"/>
                <a:ea typeface="FZLanTingHeiS-R-GB"/>
                <a:cs typeface="FZLanTingHeiS-R-GB"/>
                <a:sym typeface="FZLanTingHeiS-R-GB"/>
              </a:defRPr>
            </a:lvl1pPr>
          </a:lstStyle>
          <a:p>
            <a:r>
              <a:rPr lang="zh-CN" altLang="en-US" sz="900" dirty="0">
                <a:solidFill>
                  <a:schemeClr val="tx1"/>
                </a:solidFill>
                <a:latin typeface="Huawei Sans" panose="020C0503030203020204" pitchFamily="34" charset="0"/>
                <a:ea typeface="方正兰亭黑简体" panose="02000000000000000000" pitchFamily="2" charset="-122"/>
              </a:rPr>
              <a:t>鲲鹏开放主板</a:t>
            </a:r>
            <a:endParaRPr sz="900" dirty="0">
              <a:solidFill>
                <a:schemeClr val="tx1"/>
              </a:solidFill>
              <a:latin typeface="Huawei Sans" panose="020C0503030203020204" pitchFamily="34" charset="0"/>
              <a:ea typeface="方正兰亭黑简体" panose="02000000000000000000" pitchFamily="2" charset="-122"/>
            </a:endParaRPr>
          </a:p>
        </p:txBody>
      </p:sp>
      <p:pic>
        <p:nvPicPr>
          <p:cNvPr id="121" name="图片 1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65902" y="2569254"/>
            <a:ext cx="1636472" cy="920516"/>
          </a:xfrm>
          <a:prstGeom prst="rect">
            <a:avLst/>
          </a:prstGeom>
        </p:spPr>
      </p:pic>
      <p:sp>
        <p:nvSpPr>
          <p:cNvPr id="122" name="文本框 10"/>
          <p:cNvSpPr txBox="1"/>
          <p:nvPr/>
        </p:nvSpPr>
        <p:spPr>
          <a:xfrm>
            <a:off x="4793326" y="3205199"/>
            <a:ext cx="750138" cy="31713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85691" tIns="85691" rIns="85691" bIns="85691">
            <a:spAutoFit/>
          </a:bodyPr>
          <a:lstStyle>
            <a:lvl1pPr algn="ctr" defTabSz="870965">
              <a:lnSpc>
                <a:spcPct val="110000"/>
              </a:lnSpc>
              <a:defRPr sz="2000">
                <a:solidFill>
                  <a:srgbClr val="FFFFFF"/>
                </a:solidFill>
                <a:latin typeface="FZLanTingHeiS-R-GB"/>
                <a:ea typeface="FZLanTingHeiS-R-GB"/>
                <a:cs typeface="FZLanTingHeiS-R-GB"/>
                <a:sym typeface="FZLanTingHeiS-R-GB"/>
              </a:defRPr>
            </a:lvl1pPr>
          </a:lstStyle>
          <a:p>
            <a:r>
              <a:rPr lang="zh-CN" altLang="en-US" sz="900" dirty="0">
                <a:solidFill>
                  <a:schemeClr val="tx1"/>
                </a:solidFill>
                <a:latin typeface="Huawei Sans" panose="020C0503030203020204" pitchFamily="34" charset="0"/>
                <a:ea typeface="方正兰亭黑简体" panose="02000000000000000000" pitchFamily="2" charset="-122"/>
              </a:rPr>
              <a:t>鲲鹏服务器</a:t>
            </a:r>
            <a:endParaRPr sz="900" dirty="0">
              <a:solidFill>
                <a:schemeClr val="tx1"/>
              </a:solidFill>
              <a:latin typeface="Huawei Sans" panose="020C0503030203020204" pitchFamily="34" charset="0"/>
              <a:ea typeface="方正兰亭黑简体" panose="02000000000000000000" pitchFamily="2" charset="-122"/>
            </a:endParaRPr>
          </a:p>
        </p:txBody>
      </p:sp>
      <p:sp>
        <p:nvSpPr>
          <p:cNvPr id="123" name="文本框 10"/>
          <p:cNvSpPr txBox="1"/>
          <p:nvPr/>
        </p:nvSpPr>
        <p:spPr>
          <a:xfrm>
            <a:off x="3534609" y="4650650"/>
            <a:ext cx="865553" cy="46948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85691" tIns="85691" rIns="85691" bIns="85691">
            <a:spAutoFit/>
          </a:bodyPr>
          <a:lstStyle>
            <a:lvl1pPr algn="ctr" defTabSz="870965">
              <a:lnSpc>
                <a:spcPct val="110000"/>
              </a:lnSpc>
              <a:defRPr sz="2000">
                <a:solidFill>
                  <a:srgbClr val="FFFFFF"/>
                </a:solidFill>
                <a:latin typeface="FZLanTingHeiS-R-GB"/>
                <a:ea typeface="FZLanTingHeiS-R-GB"/>
                <a:cs typeface="FZLanTingHeiS-R-GB"/>
                <a:sym typeface="FZLanTingHeiS-R-GB"/>
              </a:defRPr>
            </a:lvl1pPr>
          </a:lstStyle>
          <a:p>
            <a:r>
              <a:rPr lang="zh-CN" altLang="en-US" sz="900" dirty="0">
                <a:solidFill>
                  <a:schemeClr val="tx1"/>
                </a:solidFill>
                <a:latin typeface="Huawei Sans" panose="020C0503030203020204" pitchFamily="34" charset="0"/>
                <a:ea typeface="方正兰亭黑简体" panose="02000000000000000000" pitchFamily="2" charset="-122"/>
              </a:rPr>
              <a:t>分析扫描工具</a:t>
            </a:r>
            <a:endParaRPr lang="en-US" altLang="zh-CN" sz="900" dirty="0">
              <a:solidFill>
                <a:schemeClr val="tx1"/>
              </a:solidFill>
              <a:latin typeface="Huawei Sans" panose="020C0503030203020204" pitchFamily="34" charset="0"/>
              <a:ea typeface="方正兰亭黑简体" panose="02000000000000000000" pitchFamily="2" charset="-122"/>
            </a:endParaRPr>
          </a:p>
          <a:p>
            <a:r>
              <a:rPr lang="zh-CN" altLang="en-US" sz="900" dirty="0">
                <a:solidFill>
                  <a:schemeClr val="tx1"/>
                </a:solidFill>
                <a:latin typeface="Huawei Sans" panose="020C0503030203020204" pitchFamily="34" charset="0"/>
                <a:ea typeface="方正兰亭黑简体" panose="02000000000000000000" pitchFamily="2" charset="-122"/>
              </a:rPr>
              <a:t>代码迁移工具</a:t>
            </a:r>
            <a:endParaRPr sz="900" dirty="0">
              <a:solidFill>
                <a:schemeClr val="tx1"/>
              </a:solidFill>
              <a:latin typeface="Huawei Sans" panose="020C0503030203020204" pitchFamily="34" charset="0"/>
              <a:ea typeface="方正兰亭黑简体" panose="02000000000000000000" pitchFamily="2" charset="-122"/>
            </a:endParaRPr>
          </a:p>
        </p:txBody>
      </p:sp>
      <p:sp>
        <p:nvSpPr>
          <p:cNvPr id="124" name="文本框 10"/>
          <p:cNvSpPr txBox="1"/>
          <p:nvPr/>
        </p:nvSpPr>
        <p:spPr>
          <a:xfrm>
            <a:off x="6091937" y="2302674"/>
            <a:ext cx="980970" cy="34105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85691" tIns="85691" rIns="85691" bIns="85691">
            <a:spAutoFit/>
          </a:bodyPr>
          <a:lstStyle>
            <a:lvl1pPr algn="ctr" defTabSz="870965">
              <a:lnSpc>
                <a:spcPct val="110000"/>
              </a:lnSpc>
              <a:defRPr sz="2000">
                <a:solidFill>
                  <a:srgbClr val="FFFFFF"/>
                </a:solidFill>
                <a:latin typeface="FZLanTingHeiS-R-GB"/>
                <a:ea typeface="FZLanTingHeiS-R-GB"/>
                <a:cs typeface="FZLanTingHeiS-R-GB"/>
                <a:sym typeface="FZLanTingHeiS-R-GB"/>
              </a:defRPr>
            </a:lvl1pPr>
          </a:lstStyle>
          <a:p>
            <a:r>
              <a:rPr lang="zh-CN" altLang="en-US" sz="1049" b="1" dirty="0">
                <a:solidFill>
                  <a:schemeClr val="tx1"/>
                </a:solidFill>
                <a:latin typeface="Huawei Sans" panose="020C0503030203020204" pitchFamily="34" charset="0"/>
                <a:ea typeface="方正兰亭黑简体" panose="02000000000000000000" pitchFamily="2" charset="-122"/>
                <a:cs typeface="Arial" panose="020B0604020202020204" pitchFamily="34" charset="0"/>
              </a:rPr>
              <a:t>使能合作伙伴</a:t>
            </a:r>
            <a:endParaRPr sz="1049" b="1" dirty="0">
              <a:solidFill>
                <a:schemeClr val="tx1"/>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25" name="矩形 124"/>
          <p:cNvSpPr/>
          <p:nvPr/>
        </p:nvSpPr>
        <p:spPr>
          <a:xfrm>
            <a:off x="556427" y="2027150"/>
            <a:ext cx="2523811" cy="3070905"/>
          </a:xfrm>
          <a:prstGeom prst="rect">
            <a:avLst/>
          </a:prstGeom>
          <a:noFill/>
          <a:ln w="15875" algn="ctr">
            <a:solidFill>
              <a:srgbClr val="C0C0C0"/>
            </a:solidFill>
            <a:prstDash val="solid"/>
            <a:miter lim="800000"/>
            <a:headEnd/>
            <a:tailEnd/>
          </a:ln>
          <a:effectLst>
            <a:outerShdw dist="35921" dir="2700000" algn="ctr" rotWithShape="0">
              <a:srgbClr val="808080"/>
            </a:outerShdw>
          </a:effectLst>
        </p:spPr>
        <p:txBody>
          <a:bodyPr wrap="none" lIns="89189" tIns="44597" rIns="89189" bIns="44597" anchor="ctr"/>
          <a:lstStyle/>
          <a:p>
            <a:pPr defTabSz="891822"/>
            <a:endParaRPr lang="zh-CN" altLang="en-US" sz="1199" kern="0">
              <a:solidFill>
                <a:sysClr val="windowText" lastClr="000000"/>
              </a:solidFill>
              <a:latin typeface="Huawei Sans" panose="020C0503030203020204" pitchFamily="34" charset="0"/>
              <a:ea typeface="方正兰亭黑简体" panose="02000000000000000000" pitchFamily="2" charset="-122"/>
            </a:endParaRPr>
          </a:p>
        </p:txBody>
      </p:sp>
      <p:sp>
        <p:nvSpPr>
          <p:cNvPr id="127" name="矩形 126"/>
          <p:cNvSpPr/>
          <p:nvPr/>
        </p:nvSpPr>
        <p:spPr>
          <a:xfrm>
            <a:off x="3154461" y="2019491"/>
            <a:ext cx="2669251" cy="3070905"/>
          </a:xfrm>
          <a:prstGeom prst="rect">
            <a:avLst/>
          </a:prstGeom>
          <a:noFill/>
          <a:ln w="15875" algn="ctr">
            <a:solidFill>
              <a:srgbClr val="C0C0C0"/>
            </a:solidFill>
            <a:prstDash val="solid"/>
            <a:miter lim="800000"/>
            <a:headEnd/>
            <a:tailEnd/>
          </a:ln>
          <a:effectLst>
            <a:outerShdw dist="35921" dir="2700000" algn="ctr" rotWithShape="0">
              <a:srgbClr val="808080"/>
            </a:outerShdw>
          </a:effectLst>
        </p:spPr>
        <p:txBody>
          <a:bodyPr wrap="none" lIns="89189" tIns="44597" rIns="89189" bIns="44597" anchor="ctr"/>
          <a:lstStyle/>
          <a:p>
            <a:pPr defTabSz="891822"/>
            <a:endParaRPr lang="zh-CN" altLang="en-US" sz="1199" kern="0">
              <a:solidFill>
                <a:sysClr val="windowText" lastClr="000000"/>
              </a:solidFill>
              <a:latin typeface="Huawei Sans" panose="020C0503030203020204" pitchFamily="34" charset="0"/>
              <a:ea typeface="方正兰亭黑简体" panose="02000000000000000000" pitchFamily="2" charset="-122"/>
            </a:endParaRPr>
          </a:p>
        </p:txBody>
      </p:sp>
      <p:sp>
        <p:nvSpPr>
          <p:cNvPr id="128" name="文本框 127"/>
          <p:cNvSpPr txBox="1"/>
          <p:nvPr/>
        </p:nvSpPr>
        <p:spPr>
          <a:xfrm>
            <a:off x="3530050" y="1842485"/>
            <a:ext cx="1927712" cy="402033"/>
          </a:xfrm>
          <a:prstGeom prst="rect">
            <a:avLst/>
          </a:prstGeom>
          <a:solidFill>
            <a:srgbClr val="FFFFFF"/>
          </a:solidFill>
        </p:spPr>
        <p:txBody>
          <a:bodyPr wrap="square" rtlCol="0">
            <a:spAutoFit/>
          </a:bodyPr>
          <a:lstStyle/>
          <a:p>
            <a:pPr>
              <a:lnSpc>
                <a:spcPts val="2579"/>
              </a:lnSpc>
            </a:pPr>
            <a:r>
              <a:rPr lang="zh-CN" altLang="en-US" sz="1799" b="1" dirty="0">
                <a:latin typeface="Huawei Sans" panose="020C0503030203020204" pitchFamily="34" charset="0"/>
                <a:ea typeface="方正兰亭黑简体" panose="02000000000000000000" pitchFamily="2" charset="-122"/>
              </a:rPr>
              <a:t>  鲲鹏是计算平台</a:t>
            </a:r>
          </a:p>
        </p:txBody>
      </p:sp>
      <p:sp>
        <p:nvSpPr>
          <p:cNvPr id="129" name="矩形 128"/>
          <p:cNvSpPr/>
          <p:nvPr/>
        </p:nvSpPr>
        <p:spPr>
          <a:xfrm>
            <a:off x="5885968" y="2033639"/>
            <a:ext cx="2669251" cy="3070905"/>
          </a:xfrm>
          <a:prstGeom prst="rect">
            <a:avLst/>
          </a:prstGeom>
          <a:noFill/>
          <a:ln w="15875" algn="ctr">
            <a:solidFill>
              <a:srgbClr val="C0C0C0"/>
            </a:solidFill>
            <a:prstDash val="solid"/>
            <a:miter lim="800000"/>
            <a:headEnd/>
            <a:tailEnd/>
          </a:ln>
          <a:effectLst>
            <a:outerShdw dist="35921" dir="2700000" algn="ctr" rotWithShape="0">
              <a:srgbClr val="808080"/>
            </a:outerShdw>
          </a:effectLst>
        </p:spPr>
        <p:txBody>
          <a:bodyPr wrap="none" lIns="89189" tIns="44597" rIns="89189" bIns="44597" anchor="ctr"/>
          <a:lstStyle/>
          <a:p>
            <a:pPr defTabSz="891822"/>
            <a:endParaRPr lang="zh-CN" altLang="en-US" sz="1199" kern="0">
              <a:solidFill>
                <a:sysClr val="windowText" lastClr="000000"/>
              </a:solidFill>
              <a:latin typeface="Huawei Sans" panose="020C0503030203020204" pitchFamily="34" charset="0"/>
              <a:ea typeface="方正兰亭黑简体" panose="02000000000000000000" pitchFamily="2" charset="-122"/>
            </a:endParaRPr>
          </a:p>
        </p:txBody>
      </p:sp>
      <p:sp>
        <p:nvSpPr>
          <p:cNvPr id="130" name="文本框 129"/>
          <p:cNvSpPr txBox="1"/>
          <p:nvPr/>
        </p:nvSpPr>
        <p:spPr>
          <a:xfrm>
            <a:off x="6195060" y="1840662"/>
            <a:ext cx="2035610" cy="402033"/>
          </a:xfrm>
          <a:prstGeom prst="rect">
            <a:avLst/>
          </a:prstGeom>
          <a:solidFill>
            <a:srgbClr val="FFFFFF"/>
          </a:solidFill>
        </p:spPr>
        <p:txBody>
          <a:bodyPr wrap="square" rtlCol="0">
            <a:spAutoFit/>
          </a:bodyPr>
          <a:lstStyle/>
          <a:p>
            <a:pPr>
              <a:lnSpc>
                <a:spcPts val="2579"/>
              </a:lnSpc>
            </a:pPr>
            <a:r>
              <a:rPr lang="zh-CN" altLang="en-US" sz="1799" b="1" dirty="0">
                <a:latin typeface="Huawei Sans" panose="020C0503030203020204" pitchFamily="34" charset="0"/>
                <a:ea typeface="方正兰亭黑简体" panose="02000000000000000000" pitchFamily="2" charset="-122"/>
              </a:rPr>
              <a:t>   鲲鹏是生态应用</a:t>
            </a:r>
          </a:p>
        </p:txBody>
      </p:sp>
      <p:sp>
        <p:nvSpPr>
          <p:cNvPr id="131" name="矩形 130"/>
          <p:cNvSpPr/>
          <p:nvPr/>
        </p:nvSpPr>
        <p:spPr>
          <a:xfrm>
            <a:off x="626224" y="3710528"/>
            <a:ext cx="2504456" cy="1420004"/>
          </a:xfrm>
          <a:prstGeom prst="rect">
            <a:avLst/>
          </a:prstGeom>
        </p:spPr>
        <p:txBody>
          <a:bodyPr wrap="square">
            <a:spAutoFit/>
          </a:bodyPr>
          <a:lstStyle/>
          <a:p>
            <a:pPr>
              <a:lnSpc>
                <a:spcPct val="150000"/>
              </a:lnSpc>
              <a:defRPr/>
            </a:pPr>
            <a:r>
              <a:rPr lang="zh-CN" altLang="en-US" sz="1049" b="1" dirty="0">
                <a:latin typeface="Huawei Sans" panose="020C0503030203020204" pitchFamily="34" charset="0"/>
                <a:ea typeface="方正兰亭黑简体" panose="02000000000000000000" pitchFamily="2" charset="-122"/>
                <a:cs typeface="Arial" panose="020B0604020202020204" pitchFamily="34" charset="0"/>
              </a:rPr>
              <a:t>制程工艺领先：</a:t>
            </a:r>
            <a:r>
              <a:rPr lang="zh-CN" altLang="en-US" sz="900" kern="0" dirty="0">
                <a:latin typeface="Huawei Sans" panose="020C0503030203020204" pitchFamily="34" charset="0"/>
                <a:ea typeface="方正兰亭黑简体" panose="02000000000000000000" pitchFamily="2" charset="-122"/>
              </a:rPr>
              <a:t>业界领先</a:t>
            </a:r>
            <a:r>
              <a:rPr lang="en-US" altLang="zh-CN" sz="900" kern="0" dirty="0">
                <a:latin typeface="Huawei Sans" panose="020C0503030203020204" pitchFamily="34" charset="0"/>
                <a:ea typeface="方正兰亭黑简体" panose="02000000000000000000" pitchFamily="2" charset="-122"/>
              </a:rPr>
              <a:t>7nm</a:t>
            </a:r>
            <a:r>
              <a:rPr lang="zh-CN" altLang="en-US" sz="900" kern="0" dirty="0">
                <a:latin typeface="Huawei Sans" panose="020C0503030203020204" pitchFamily="34" charset="0"/>
                <a:ea typeface="方正兰亭黑简体" panose="02000000000000000000" pitchFamily="2" charset="-122"/>
              </a:rPr>
              <a:t>制程，</a:t>
            </a:r>
            <a:endParaRPr lang="en-US" altLang="zh-CN" sz="900" kern="0" dirty="0">
              <a:latin typeface="Huawei Sans" panose="020C0503030203020204" pitchFamily="34" charset="0"/>
              <a:ea typeface="方正兰亭黑简体" panose="02000000000000000000" pitchFamily="2" charset="-122"/>
            </a:endParaRPr>
          </a:p>
          <a:p>
            <a:pPr>
              <a:lnSpc>
                <a:spcPct val="150000"/>
              </a:lnSpc>
              <a:defRPr/>
            </a:pPr>
            <a:r>
              <a:rPr lang="zh-CN" altLang="en-US" sz="900" kern="0" dirty="0">
                <a:latin typeface="Huawei Sans" panose="020C0503030203020204" pitchFamily="34" charset="0"/>
                <a:ea typeface="方正兰亭黑简体" panose="02000000000000000000" pitchFamily="2" charset="-122"/>
              </a:rPr>
              <a:t>多</a:t>
            </a:r>
            <a:r>
              <a:rPr lang="en-US" altLang="zh-CN" sz="900" kern="0" dirty="0">
                <a:latin typeface="Huawei Sans" panose="020C0503030203020204" pitchFamily="34" charset="0"/>
                <a:ea typeface="方正兰亭黑简体" panose="02000000000000000000" pitchFamily="2" charset="-122"/>
              </a:rPr>
              <a:t>Die</a:t>
            </a:r>
            <a:r>
              <a:rPr lang="zh-CN" altLang="en-US" sz="900" kern="0" dirty="0">
                <a:latin typeface="Huawei Sans" panose="020C0503030203020204" pitchFamily="34" charset="0"/>
                <a:ea typeface="方正兰亭黑简体" panose="02000000000000000000" pitchFamily="2" charset="-122"/>
              </a:rPr>
              <a:t>合封的</a:t>
            </a:r>
            <a:r>
              <a:rPr lang="en-US" altLang="zh-CN" sz="900" kern="0" dirty="0">
                <a:latin typeface="Huawei Sans" panose="020C0503030203020204" pitchFamily="34" charset="0"/>
                <a:ea typeface="方正兰亭黑简体" panose="02000000000000000000" pitchFamily="2" charset="-122"/>
              </a:rPr>
              <a:t>Chiplet</a:t>
            </a:r>
            <a:r>
              <a:rPr lang="zh-CN" altLang="en-US" sz="900" kern="0" dirty="0">
                <a:latin typeface="Huawei Sans" panose="020C0503030203020204" pitchFamily="34" charset="0"/>
                <a:ea typeface="方正兰亭黑简体" panose="02000000000000000000" pitchFamily="2" charset="-122"/>
              </a:rPr>
              <a:t>架构</a:t>
            </a:r>
            <a:endParaRPr lang="en-US" altLang="zh-CN" sz="900" b="1" dirty="0">
              <a:latin typeface="Huawei Sans" panose="020C0503030203020204" pitchFamily="34" charset="0"/>
              <a:ea typeface="方正兰亭黑简体" panose="02000000000000000000" pitchFamily="2" charset="-122"/>
              <a:cs typeface="Arial" panose="020B0604020202020204" pitchFamily="34" charset="0"/>
            </a:endParaRPr>
          </a:p>
          <a:p>
            <a:pPr>
              <a:lnSpc>
                <a:spcPct val="150000"/>
              </a:lnSpc>
              <a:defRPr/>
            </a:pPr>
            <a:r>
              <a:rPr lang="zh-CN" altLang="en-US" sz="1049" b="1" dirty="0">
                <a:latin typeface="Huawei Sans" panose="020C0503030203020204" pitchFamily="34" charset="0"/>
                <a:ea typeface="方正兰亭黑简体" panose="02000000000000000000" pitchFamily="2" charset="-122"/>
                <a:cs typeface="Arial" panose="020B0604020202020204" pitchFamily="34" charset="0"/>
              </a:rPr>
              <a:t>自研多核内核：</a:t>
            </a:r>
            <a:r>
              <a:rPr lang="zh-CN" altLang="en-US" sz="900" kern="0" dirty="0">
                <a:latin typeface="Huawei Sans" panose="020C0503030203020204" pitchFamily="34" charset="0"/>
                <a:ea typeface="方正兰亭黑简体" panose="02000000000000000000" pitchFamily="2" charset="-122"/>
              </a:rPr>
              <a:t>自研</a:t>
            </a:r>
            <a:r>
              <a:rPr lang="en-US" altLang="zh-CN" sz="900" kern="0" dirty="0">
                <a:latin typeface="Huawei Sans" panose="020C0503030203020204" pitchFamily="34" charset="0"/>
                <a:ea typeface="方正兰亭黑简体" panose="02000000000000000000" pitchFamily="2" charset="-122"/>
              </a:rPr>
              <a:t>CPU</a:t>
            </a:r>
            <a:r>
              <a:rPr lang="zh-CN" altLang="en-US" sz="900" kern="0" dirty="0">
                <a:latin typeface="Huawei Sans" panose="020C0503030203020204" pitchFamily="34" charset="0"/>
                <a:ea typeface="方正兰亭黑简体" panose="02000000000000000000" pitchFamily="2" charset="-122"/>
              </a:rPr>
              <a:t>内核算力提升</a:t>
            </a:r>
            <a:r>
              <a:rPr lang="en-US" altLang="zh-CN" sz="900" kern="0" dirty="0">
                <a:latin typeface="Huawei Sans" panose="020C0503030203020204" pitchFamily="34" charset="0"/>
                <a:ea typeface="方正兰亭黑简体" panose="02000000000000000000" pitchFamily="2" charset="-122"/>
              </a:rPr>
              <a:t>50%</a:t>
            </a:r>
            <a:r>
              <a:rPr lang="zh-CN" altLang="en-US" sz="900" kern="0" dirty="0">
                <a:latin typeface="Huawei Sans" panose="020C0503030203020204" pitchFamily="34" charset="0"/>
                <a:ea typeface="方正兰亭黑简体" panose="02000000000000000000" pitchFamily="2" charset="-122"/>
              </a:rPr>
              <a:t>，自研片间互联，支持多路互联</a:t>
            </a:r>
            <a:endParaRPr lang="en-US" altLang="zh-CN" sz="900" kern="0" dirty="0">
              <a:latin typeface="Huawei Sans" panose="020C0503030203020204" pitchFamily="34" charset="0"/>
              <a:ea typeface="方正兰亭黑简体" panose="02000000000000000000" pitchFamily="2" charset="-122"/>
            </a:endParaRPr>
          </a:p>
          <a:p>
            <a:pPr>
              <a:lnSpc>
                <a:spcPct val="150000"/>
              </a:lnSpc>
              <a:defRPr/>
            </a:pPr>
            <a:r>
              <a:rPr lang="zh-CN" altLang="en-US" sz="1049" b="1" dirty="0">
                <a:latin typeface="Huawei Sans" panose="020C0503030203020204" pitchFamily="34" charset="0"/>
                <a:ea typeface="方正兰亭黑简体" panose="02000000000000000000" pitchFamily="2" charset="-122"/>
                <a:cs typeface="Arial" panose="020B0604020202020204" pitchFamily="34" charset="0"/>
              </a:rPr>
              <a:t>率先支持下一代网络和接口：</a:t>
            </a:r>
            <a:r>
              <a:rPr lang="zh-CN" altLang="en-US" sz="900" kern="0" dirty="0">
                <a:latin typeface="Huawei Sans" panose="020C0503030203020204" pitchFamily="34" charset="0"/>
                <a:ea typeface="方正兰亭黑简体" panose="02000000000000000000" pitchFamily="2" charset="-122"/>
              </a:rPr>
              <a:t>支持</a:t>
            </a:r>
            <a:r>
              <a:rPr lang="en-US" altLang="zh-CN" sz="900" kern="0" dirty="0">
                <a:latin typeface="Huawei Sans" panose="020C0503030203020204" pitchFamily="34" charset="0"/>
                <a:ea typeface="方正兰亭黑简体" panose="02000000000000000000" pitchFamily="2" charset="-122"/>
              </a:rPr>
              <a:t>8</a:t>
            </a:r>
            <a:r>
              <a:rPr lang="zh-CN" altLang="en-US" sz="900" kern="0" dirty="0">
                <a:latin typeface="Huawei Sans" panose="020C0503030203020204" pitchFamily="34" charset="0"/>
                <a:ea typeface="方正兰亭黑简体" panose="02000000000000000000" pitchFamily="2" charset="-122"/>
              </a:rPr>
              <a:t>通道内存控制器和</a:t>
            </a:r>
            <a:r>
              <a:rPr lang="en-US" altLang="zh-CN" sz="900" kern="0" dirty="0">
                <a:latin typeface="Huawei Sans" panose="020C0503030203020204" pitchFamily="34" charset="0"/>
                <a:ea typeface="方正兰亭黑简体" panose="02000000000000000000" pitchFamily="2" charset="-122"/>
              </a:rPr>
              <a:t>100GE</a:t>
            </a:r>
            <a:r>
              <a:rPr lang="zh-CN" altLang="en-US" sz="900" kern="0" dirty="0">
                <a:latin typeface="Huawei Sans" panose="020C0503030203020204" pitchFamily="34" charset="0"/>
                <a:ea typeface="方正兰亭黑简体" panose="02000000000000000000" pitchFamily="2" charset="-122"/>
              </a:rPr>
              <a:t>端口</a:t>
            </a:r>
          </a:p>
        </p:txBody>
      </p:sp>
      <p:sp>
        <p:nvSpPr>
          <p:cNvPr id="132" name="矩形 131"/>
          <p:cNvSpPr/>
          <p:nvPr/>
        </p:nvSpPr>
        <p:spPr>
          <a:xfrm>
            <a:off x="3231355" y="2338881"/>
            <a:ext cx="2557110" cy="253787"/>
          </a:xfrm>
          <a:prstGeom prst="rect">
            <a:avLst/>
          </a:prstGeom>
        </p:spPr>
        <p:txBody>
          <a:bodyPr wrap="none">
            <a:spAutoFit/>
          </a:bodyPr>
          <a:lstStyle/>
          <a:p>
            <a:r>
              <a:rPr lang="zh-CN" altLang="en-US" sz="1049" b="1" dirty="0">
                <a:latin typeface="Huawei Sans" panose="020C0503030203020204" pitchFamily="34" charset="0"/>
                <a:ea typeface="方正兰亭黑简体" panose="02000000000000000000" pitchFamily="2" charset="-122"/>
                <a:cs typeface="Arial" panose="020B0604020202020204" pitchFamily="34" charset="0"/>
              </a:rPr>
              <a:t>处理器</a:t>
            </a:r>
            <a:r>
              <a:rPr lang="en-US" altLang="zh-CN" sz="1049" b="1" dirty="0">
                <a:latin typeface="Huawei Sans" panose="020C0503030203020204" pitchFamily="34" charset="0"/>
                <a:ea typeface="方正兰亭黑简体" panose="02000000000000000000" pitchFamily="2" charset="-122"/>
                <a:cs typeface="Arial" panose="020B0604020202020204" pitchFamily="34" charset="0"/>
              </a:rPr>
              <a:t>-&gt;</a:t>
            </a:r>
            <a:r>
              <a:rPr lang="zh-CN" altLang="en-US" sz="1049" b="1" dirty="0">
                <a:latin typeface="Huawei Sans" panose="020C0503030203020204" pitchFamily="34" charset="0"/>
                <a:ea typeface="方正兰亭黑简体" panose="02000000000000000000" pitchFamily="2" charset="-122"/>
                <a:cs typeface="Arial" panose="020B0604020202020204" pitchFamily="34" charset="0"/>
              </a:rPr>
              <a:t>单机</a:t>
            </a:r>
            <a:r>
              <a:rPr lang="en-US" altLang="zh-CN" sz="1049" b="1" dirty="0">
                <a:latin typeface="Huawei Sans" panose="020C0503030203020204" pitchFamily="34" charset="0"/>
                <a:ea typeface="方正兰亭黑简体" panose="02000000000000000000" pitchFamily="2" charset="-122"/>
                <a:cs typeface="Arial" panose="020B0604020202020204" pitchFamily="34" charset="0"/>
              </a:rPr>
              <a:t>-&gt;</a:t>
            </a:r>
            <a:r>
              <a:rPr lang="zh-CN" altLang="en-US" sz="1049" b="1" dirty="0">
                <a:latin typeface="Huawei Sans" panose="020C0503030203020204" pitchFamily="34" charset="0"/>
                <a:ea typeface="方正兰亭黑简体" panose="02000000000000000000" pitchFamily="2" charset="-122"/>
                <a:cs typeface="Arial" panose="020B0604020202020204" pitchFamily="34" charset="0"/>
              </a:rPr>
              <a:t>集群，鲲鹏开放硬件平台</a:t>
            </a:r>
            <a:endParaRPr lang="zh-CN" altLang="en-US" sz="1049" dirty="0">
              <a:latin typeface="Huawei Sans" panose="020C0503030203020204" pitchFamily="34" charset="0"/>
              <a:ea typeface="方正兰亭黑简体" panose="02000000000000000000" pitchFamily="2" charset="-122"/>
            </a:endParaRPr>
          </a:p>
        </p:txBody>
      </p:sp>
      <p:sp>
        <p:nvSpPr>
          <p:cNvPr id="133" name="矩形 132"/>
          <p:cNvSpPr/>
          <p:nvPr/>
        </p:nvSpPr>
        <p:spPr>
          <a:xfrm>
            <a:off x="3326771" y="3706233"/>
            <a:ext cx="2473754" cy="253787"/>
          </a:xfrm>
          <a:prstGeom prst="rect">
            <a:avLst/>
          </a:prstGeom>
        </p:spPr>
        <p:txBody>
          <a:bodyPr wrap="none">
            <a:spAutoFit/>
          </a:bodyPr>
          <a:lstStyle/>
          <a:p>
            <a:r>
              <a:rPr lang="zh-CN" altLang="en-US" sz="1049" b="1" dirty="0">
                <a:latin typeface="Huawei Sans" panose="020C0503030203020204" pitchFamily="34" charset="0"/>
                <a:ea typeface="方正兰亭黑简体" panose="02000000000000000000" pitchFamily="2" charset="-122"/>
                <a:cs typeface="Arial" panose="020B0604020202020204" pitchFamily="34" charset="0"/>
              </a:rPr>
              <a:t>完备的软件工具链，发挥鲲鹏最佳性能</a:t>
            </a:r>
            <a:endParaRPr lang="en-US" altLang="zh-CN" sz="1049" b="1" dirty="0">
              <a:latin typeface="Huawei Sans" panose="020C0503030203020204" pitchFamily="34" charset="0"/>
              <a:ea typeface="方正兰亭黑简体" panose="02000000000000000000" pitchFamily="2" charset="-122"/>
              <a:cs typeface="Arial" panose="020B0604020202020204" pitchFamily="34" charset="0"/>
            </a:endParaRPr>
          </a:p>
        </p:txBody>
      </p:sp>
      <p:pic>
        <p:nvPicPr>
          <p:cNvPr id="134" name="图片 133"/>
          <p:cNvPicPr>
            <a:picLocks noChangeAspect="1"/>
          </p:cNvPicPr>
          <p:nvPr/>
        </p:nvPicPr>
        <p:blipFill>
          <a:blip r:embed="rId9"/>
          <a:stretch>
            <a:fillRect/>
          </a:stretch>
        </p:blipFill>
        <p:spPr>
          <a:xfrm>
            <a:off x="3337086" y="4021872"/>
            <a:ext cx="1194487" cy="670751"/>
          </a:xfrm>
          <a:prstGeom prst="rect">
            <a:avLst/>
          </a:prstGeom>
        </p:spPr>
      </p:pic>
      <p:pic>
        <p:nvPicPr>
          <p:cNvPr id="135" name="图片 134"/>
          <p:cNvPicPr>
            <a:picLocks noChangeAspect="1"/>
          </p:cNvPicPr>
          <p:nvPr/>
        </p:nvPicPr>
        <p:blipFill>
          <a:blip r:embed="rId10"/>
          <a:stretch>
            <a:fillRect/>
          </a:stretch>
        </p:blipFill>
        <p:spPr>
          <a:xfrm>
            <a:off x="4567050" y="4021449"/>
            <a:ext cx="1200558" cy="675149"/>
          </a:xfrm>
          <a:prstGeom prst="rect">
            <a:avLst/>
          </a:prstGeom>
        </p:spPr>
      </p:pic>
      <p:sp>
        <p:nvSpPr>
          <p:cNvPr id="136" name="文本框 10"/>
          <p:cNvSpPr txBox="1"/>
          <p:nvPr/>
        </p:nvSpPr>
        <p:spPr>
          <a:xfrm>
            <a:off x="4752166" y="4665099"/>
            <a:ext cx="865553" cy="46948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85691" tIns="85691" rIns="85691" bIns="85691">
            <a:spAutoFit/>
          </a:bodyPr>
          <a:lstStyle>
            <a:lvl1pPr algn="ctr" defTabSz="870965">
              <a:lnSpc>
                <a:spcPct val="110000"/>
              </a:lnSpc>
              <a:defRPr sz="2000">
                <a:solidFill>
                  <a:srgbClr val="FFFFFF"/>
                </a:solidFill>
                <a:latin typeface="FZLanTingHeiS-R-GB"/>
                <a:ea typeface="FZLanTingHeiS-R-GB"/>
                <a:cs typeface="FZLanTingHeiS-R-GB"/>
                <a:sym typeface="FZLanTingHeiS-R-GB"/>
              </a:defRPr>
            </a:lvl1pPr>
          </a:lstStyle>
          <a:p>
            <a:r>
              <a:rPr lang="zh-CN" altLang="en-US" sz="900" dirty="0">
                <a:solidFill>
                  <a:schemeClr val="tx1"/>
                </a:solidFill>
                <a:latin typeface="Huawei Sans" panose="020C0503030203020204" pitchFamily="34" charset="0"/>
                <a:ea typeface="方正兰亭黑简体" panose="02000000000000000000" pitchFamily="2" charset="-122"/>
              </a:rPr>
              <a:t>性能优化工具</a:t>
            </a:r>
            <a:endParaRPr lang="en-US" altLang="zh-CN" sz="900" dirty="0">
              <a:solidFill>
                <a:schemeClr val="tx1"/>
              </a:solidFill>
              <a:latin typeface="Huawei Sans" panose="020C0503030203020204" pitchFamily="34" charset="0"/>
              <a:ea typeface="方正兰亭黑简体" panose="02000000000000000000" pitchFamily="2" charset="-122"/>
            </a:endParaRPr>
          </a:p>
          <a:p>
            <a:r>
              <a:rPr lang="zh-CN" altLang="en-US" sz="900" dirty="0">
                <a:solidFill>
                  <a:schemeClr val="tx1"/>
                </a:solidFill>
                <a:latin typeface="Huawei Sans" panose="020C0503030203020204" pitchFamily="34" charset="0"/>
                <a:ea typeface="方正兰亭黑简体" panose="02000000000000000000" pitchFamily="2" charset="-122"/>
              </a:rPr>
              <a:t>加速库</a:t>
            </a:r>
            <a:endParaRPr sz="900" dirty="0">
              <a:solidFill>
                <a:schemeClr val="tx1"/>
              </a:solidFill>
              <a:latin typeface="Huawei Sans" panose="020C0503030203020204" pitchFamily="34" charset="0"/>
              <a:ea typeface="方正兰亭黑简体" panose="02000000000000000000" pitchFamily="2" charset="-122"/>
            </a:endParaRPr>
          </a:p>
        </p:txBody>
      </p:sp>
      <p:sp>
        <p:nvSpPr>
          <p:cNvPr id="137" name="文本框 10"/>
          <p:cNvSpPr txBox="1"/>
          <p:nvPr/>
        </p:nvSpPr>
        <p:spPr>
          <a:xfrm>
            <a:off x="7365593" y="2301122"/>
            <a:ext cx="980970" cy="34105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85691" tIns="85691" rIns="85691" bIns="85691">
            <a:spAutoFit/>
          </a:bodyPr>
          <a:lstStyle>
            <a:lvl1pPr algn="ctr" defTabSz="870965">
              <a:lnSpc>
                <a:spcPct val="110000"/>
              </a:lnSpc>
              <a:defRPr sz="2000">
                <a:solidFill>
                  <a:srgbClr val="FFFFFF"/>
                </a:solidFill>
                <a:latin typeface="FZLanTingHeiS-R-GB"/>
                <a:ea typeface="FZLanTingHeiS-R-GB"/>
                <a:cs typeface="FZLanTingHeiS-R-GB"/>
                <a:sym typeface="FZLanTingHeiS-R-GB"/>
              </a:defRPr>
            </a:lvl1pPr>
          </a:lstStyle>
          <a:p>
            <a:r>
              <a:rPr lang="zh-CN" altLang="en-US" sz="1049" b="1" dirty="0">
                <a:solidFill>
                  <a:schemeClr val="tx1"/>
                </a:solidFill>
                <a:latin typeface="Huawei Sans" panose="020C0503030203020204" pitchFamily="34" charset="0"/>
                <a:ea typeface="方正兰亭黑简体" panose="02000000000000000000" pitchFamily="2" charset="-122"/>
                <a:cs typeface="Arial" panose="020B0604020202020204" pitchFamily="34" charset="0"/>
              </a:rPr>
              <a:t>使能行业应用</a:t>
            </a:r>
            <a:endParaRPr sz="1049" b="1" dirty="0">
              <a:solidFill>
                <a:schemeClr val="tx1"/>
              </a:solidFill>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138" name="组合 137"/>
          <p:cNvGrpSpPr/>
          <p:nvPr/>
        </p:nvGrpSpPr>
        <p:grpSpPr>
          <a:xfrm>
            <a:off x="6212026" y="2855880"/>
            <a:ext cx="807506" cy="1852349"/>
            <a:chOff x="8563244" y="2921945"/>
            <a:chExt cx="970540" cy="2470763"/>
          </a:xfrm>
        </p:grpSpPr>
        <p:grpSp>
          <p:nvGrpSpPr>
            <p:cNvPr id="139" name="组合 138"/>
            <p:cNvGrpSpPr/>
            <p:nvPr/>
          </p:nvGrpSpPr>
          <p:grpSpPr>
            <a:xfrm>
              <a:off x="8563244" y="2921945"/>
              <a:ext cx="970540" cy="2470763"/>
              <a:chOff x="8581906" y="2912614"/>
              <a:chExt cx="970540" cy="2470763"/>
            </a:xfrm>
          </p:grpSpPr>
          <p:sp>
            <p:nvSpPr>
              <p:cNvPr id="144" name="矩形 735"/>
              <p:cNvSpPr txBox="1"/>
              <p:nvPr/>
            </p:nvSpPr>
            <p:spPr>
              <a:xfrm>
                <a:off x="8581906" y="2921151"/>
                <a:ext cx="821716" cy="30789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6" rIns="34276">
                <a:spAutoFit/>
              </a:bodyPr>
              <a:lstStyle>
                <a:lvl1pPr algn="ctr" defTabSz="435481">
                  <a:defRPr sz="2000">
                    <a:solidFill>
                      <a:srgbClr val="FFFFFF"/>
                    </a:solidFill>
                    <a:latin typeface="Huawei Sans"/>
                    <a:ea typeface="Huawei Sans"/>
                    <a:cs typeface="Huawei Sans"/>
                    <a:sym typeface="Huawei Sans"/>
                  </a:defRPr>
                </a:lvl1pPr>
              </a:lstStyle>
              <a:p>
                <a:r>
                  <a:rPr lang="zh-CN" altLang="en-US" sz="900" dirty="0">
                    <a:solidFill>
                      <a:schemeClr val="tx1"/>
                    </a:solidFill>
                    <a:latin typeface="Huawei Sans" panose="020C0503030203020204" pitchFamily="34" charset="0"/>
                    <a:ea typeface="方正兰亭黑简体" panose="02000000000000000000" pitchFamily="2" charset="-122"/>
                  </a:rPr>
                  <a:t>应用</a:t>
                </a:r>
                <a:endParaRPr sz="900" dirty="0">
                  <a:solidFill>
                    <a:schemeClr val="tx1"/>
                  </a:solidFill>
                  <a:latin typeface="Huawei Sans" panose="020C0503030203020204" pitchFamily="34" charset="0"/>
                  <a:ea typeface="方正兰亭黑简体" panose="02000000000000000000" pitchFamily="2" charset="-122"/>
                </a:endParaRPr>
              </a:p>
            </p:txBody>
          </p:sp>
          <p:sp>
            <p:nvSpPr>
              <p:cNvPr id="145" name="矩形 734"/>
              <p:cNvSpPr txBox="1"/>
              <p:nvPr/>
            </p:nvSpPr>
            <p:spPr>
              <a:xfrm>
                <a:off x="8772648" y="3455662"/>
                <a:ext cx="530179" cy="30789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76" rIns="34276">
                <a:spAutoFit/>
              </a:bodyPr>
              <a:lstStyle>
                <a:lvl1pPr algn="ctr" defTabSz="435481">
                  <a:defRPr sz="2000">
                    <a:solidFill>
                      <a:srgbClr val="FFFFFF"/>
                    </a:solidFill>
                    <a:latin typeface="Huawei Sans"/>
                    <a:ea typeface="Huawei Sans"/>
                    <a:cs typeface="Huawei Sans"/>
                    <a:sym typeface="Huawei Sans"/>
                  </a:defRPr>
                </a:lvl1pPr>
              </a:lstStyle>
              <a:p>
                <a:r>
                  <a:rPr lang="zh-CN" altLang="en-US" sz="900" dirty="0">
                    <a:solidFill>
                      <a:schemeClr val="tx1"/>
                    </a:solidFill>
                    <a:latin typeface="Huawei Sans" panose="020C0503030203020204" pitchFamily="34" charset="0"/>
                    <a:ea typeface="方正兰亭黑简体" panose="02000000000000000000" pitchFamily="2" charset="-122"/>
                  </a:rPr>
                  <a:t>中间件</a:t>
                </a:r>
                <a:r>
                  <a:rPr sz="900" dirty="0">
                    <a:solidFill>
                      <a:schemeClr val="tx1"/>
                    </a:solidFill>
                    <a:latin typeface="Huawei Sans" panose="020C0503030203020204" pitchFamily="34" charset="0"/>
                    <a:ea typeface="方正兰亭黑简体" panose="02000000000000000000" pitchFamily="2" charset="-122"/>
                  </a:rPr>
                  <a:t> </a:t>
                </a:r>
              </a:p>
            </p:txBody>
          </p:sp>
          <p:sp>
            <p:nvSpPr>
              <p:cNvPr id="146" name="矩形 732"/>
              <p:cNvSpPr txBox="1"/>
              <p:nvPr/>
            </p:nvSpPr>
            <p:spPr>
              <a:xfrm>
                <a:off x="8786786" y="3955500"/>
                <a:ext cx="499353" cy="30789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76" rIns="34276">
                <a:spAutoFit/>
              </a:bodyPr>
              <a:lstStyle>
                <a:lvl1pPr algn="ctr" defTabSz="435481">
                  <a:defRPr sz="2000">
                    <a:solidFill>
                      <a:srgbClr val="FFFFFF"/>
                    </a:solidFill>
                    <a:latin typeface="Huawei Sans"/>
                    <a:ea typeface="Huawei Sans"/>
                    <a:cs typeface="Huawei Sans"/>
                    <a:sym typeface="Huawei Sans"/>
                  </a:defRPr>
                </a:lvl1pPr>
              </a:lstStyle>
              <a:p>
                <a:r>
                  <a:rPr lang="zh-CN" altLang="en-US" sz="900" dirty="0">
                    <a:solidFill>
                      <a:schemeClr val="tx1"/>
                    </a:solidFill>
                    <a:latin typeface="Huawei Sans" panose="020C0503030203020204" pitchFamily="34" charset="0"/>
                    <a:ea typeface="方正兰亭黑简体" panose="02000000000000000000" pitchFamily="2" charset="-122"/>
                  </a:rPr>
                  <a:t>数据库</a:t>
                </a:r>
                <a:endParaRPr sz="900" dirty="0">
                  <a:solidFill>
                    <a:schemeClr val="tx1"/>
                  </a:solidFill>
                  <a:latin typeface="Huawei Sans" panose="020C0503030203020204" pitchFamily="34" charset="0"/>
                  <a:ea typeface="方正兰亭黑简体" panose="02000000000000000000" pitchFamily="2" charset="-122"/>
                </a:endParaRPr>
              </a:p>
            </p:txBody>
          </p:sp>
          <p:sp>
            <p:nvSpPr>
              <p:cNvPr id="147" name="矩形 733"/>
              <p:cNvSpPr txBox="1"/>
              <p:nvPr/>
            </p:nvSpPr>
            <p:spPr>
              <a:xfrm>
                <a:off x="8799555" y="4504719"/>
                <a:ext cx="638072" cy="30789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76" rIns="34276">
                <a:spAutoFit/>
              </a:bodyPr>
              <a:lstStyle>
                <a:lvl1pPr algn="ctr" defTabSz="435481">
                  <a:defRPr sz="2000">
                    <a:solidFill>
                      <a:srgbClr val="FFFFFF"/>
                    </a:solidFill>
                    <a:latin typeface="Huawei Sans"/>
                    <a:ea typeface="Huawei Sans"/>
                    <a:cs typeface="Huawei Sans"/>
                    <a:sym typeface="Huawei Sans"/>
                  </a:defRPr>
                </a:lvl1pPr>
              </a:lstStyle>
              <a:p>
                <a:r>
                  <a:rPr lang="zh-CN" altLang="en-US" sz="900" dirty="0">
                    <a:solidFill>
                      <a:schemeClr val="tx1"/>
                    </a:solidFill>
                    <a:latin typeface="Huawei Sans" panose="020C0503030203020204" pitchFamily="34" charset="0"/>
                    <a:ea typeface="方正兰亭黑简体" panose="02000000000000000000" pitchFamily="2" charset="-122"/>
                  </a:rPr>
                  <a:t>操作系统</a:t>
                </a:r>
                <a:endParaRPr sz="900" dirty="0">
                  <a:solidFill>
                    <a:schemeClr val="tx1"/>
                  </a:solidFill>
                  <a:latin typeface="Huawei Sans" panose="020C0503030203020204" pitchFamily="34" charset="0"/>
                  <a:ea typeface="方正兰亭黑简体" panose="02000000000000000000" pitchFamily="2" charset="-122"/>
                </a:endParaRPr>
              </a:p>
            </p:txBody>
          </p:sp>
          <p:sp>
            <p:nvSpPr>
              <p:cNvPr id="148" name="Sever/PC"/>
              <p:cNvSpPr txBox="1"/>
              <p:nvPr/>
            </p:nvSpPr>
            <p:spPr>
              <a:xfrm>
                <a:off x="8778049" y="5025640"/>
                <a:ext cx="726279" cy="24687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9926" tIns="29926" rIns="29926" bIns="29926" anchor="ctr">
                <a:spAutoFit/>
              </a:bodyPr>
              <a:lstStyle>
                <a:lvl1pPr algn="ctr" defTabSz="465296">
                  <a:lnSpc>
                    <a:spcPct val="90000"/>
                  </a:lnSpc>
                  <a:spcBef>
                    <a:spcPts val="800"/>
                  </a:spcBef>
                  <a:defRPr sz="2000">
                    <a:solidFill>
                      <a:srgbClr val="FFFFFF"/>
                    </a:solidFill>
                    <a:latin typeface="Huawei Sans"/>
                    <a:ea typeface="Huawei Sans"/>
                    <a:cs typeface="Huawei Sans"/>
                    <a:sym typeface="Huawei Sans"/>
                  </a:defRPr>
                </a:lvl1pPr>
              </a:lstStyle>
              <a:p>
                <a:r>
                  <a:rPr lang="zh-CN" altLang="en-US" sz="900" dirty="0">
                    <a:solidFill>
                      <a:schemeClr val="tx1"/>
                    </a:solidFill>
                    <a:latin typeface="Huawei Sans" panose="020C0503030203020204" pitchFamily="34" charset="0"/>
                    <a:ea typeface="方正兰亭黑简体" panose="02000000000000000000" pitchFamily="2" charset="-122"/>
                  </a:rPr>
                  <a:t>服务器</a:t>
                </a:r>
                <a:r>
                  <a:rPr sz="900" dirty="0">
                    <a:solidFill>
                      <a:schemeClr val="tx1"/>
                    </a:solidFill>
                    <a:latin typeface="Huawei Sans" panose="020C0503030203020204" pitchFamily="34" charset="0"/>
                    <a:ea typeface="方正兰亭黑简体" panose="02000000000000000000" pitchFamily="2" charset="-122"/>
                  </a:rPr>
                  <a:t>/PC</a:t>
                </a:r>
              </a:p>
            </p:txBody>
          </p:sp>
          <p:grpSp>
            <p:nvGrpSpPr>
              <p:cNvPr id="149" name="成组"/>
              <p:cNvGrpSpPr/>
              <p:nvPr/>
            </p:nvGrpSpPr>
            <p:grpSpPr>
              <a:xfrm>
                <a:off x="8609631" y="2912614"/>
                <a:ext cx="942815" cy="360948"/>
                <a:chOff x="-36856" y="0"/>
                <a:chExt cx="1861946" cy="481688"/>
              </a:xfrm>
            </p:grpSpPr>
            <p:sp>
              <p:nvSpPr>
                <p:cNvPr id="154" name="线条"/>
                <p:cNvSpPr/>
                <p:nvPr/>
              </p:nvSpPr>
              <p:spPr>
                <a:xfrm>
                  <a:off x="26955" y="0"/>
                  <a:ext cx="1798135" cy="48168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19340" tIns="19340" rIns="19340" bIns="19340" numCol="1" anchor="ctr">
                  <a:noAutofit/>
                </a:bodyPr>
                <a:lstStyle/>
                <a:p>
                  <a:pPr algn="ctr" defTabSz="329945">
                    <a:lnSpc>
                      <a:spcPct val="110000"/>
                    </a:lnSpc>
                    <a:defRPr spc="139">
                      <a:solidFill>
                        <a:srgbClr val="C7010B"/>
                      </a:solidFill>
                      <a:latin typeface="FZLanTingHeiS-R-GB"/>
                      <a:ea typeface="FZLanTingHeiS-R-GB"/>
                      <a:cs typeface="FZLanTingHeiS-R-GB"/>
                      <a:sym typeface="FZLanTingHeiS-R-GB"/>
                    </a:defRPr>
                  </a:pPr>
                  <a:endParaRPr sz="900">
                    <a:latin typeface="Huawei Sans" panose="020C0503030203020204" pitchFamily="34" charset="0"/>
                    <a:ea typeface="方正兰亭黑简体" panose="02000000000000000000" pitchFamily="2" charset="-122"/>
                  </a:endParaRPr>
                </a:p>
              </p:txBody>
            </p:sp>
            <p:sp>
              <p:nvSpPr>
                <p:cNvPr id="155" name="圆形"/>
                <p:cNvSpPr/>
                <p:nvPr/>
              </p:nvSpPr>
              <p:spPr>
                <a:xfrm>
                  <a:off x="-36856" y="134700"/>
                  <a:ext cx="142192" cy="96085"/>
                </a:xfrm>
                <a:prstGeom prst="ellipse">
                  <a:avLst/>
                </a:prstGeom>
                <a:solidFill>
                  <a:srgbClr val="C70001"/>
                </a:solidFill>
                <a:ln w="12700" cap="flat">
                  <a:noFill/>
                  <a:miter lim="400000"/>
                </a:ln>
                <a:effectLst/>
              </p:spPr>
              <p:txBody>
                <a:bodyPr wrap="square" lIns="85691" tIns="85691" rIns="85691" bIns="85691" numCol="1" anchor="ctr">
                  <a:noAutofit/>
                </a:bodyPr>
                <a:lstStyle/>
                <a:p>
                  <a:endParaRPr sz="900">
                    <a:latin typeface="Huawei Sans" panose="020C0503030203020204" pitchFamily="34" charset="0"/>
                    <a:ea typeface="方正兰亭黑简体" panose="02000000000000000000" pitchFamily="2" charset="-122"/>
                  </a:endParaRPr>
                </a:p>
              </p:txBody>
            </p:sp>
          </p:grpSp>
          <p:sp>
            <p:nvSpPr>
              <p:cNvPr id="150" name="线条"/>
              <p:cNvSpPr/>
              <p:nvPr/>
            </p:nvSpPr>
            <p:spPr>
              <a:xfrm>
                <a:off x="8641942" y="3440068"/>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19340" tIns="19340" rIns="19340" bIns="19340" numCol="1" anchor="ctr">
                <a:noAutofit/>
              </a:bodyPr>
              <a:lstStyle/>
              <a:p>
                <a:pPr algn="ctr" defTabSz="329945">
                  <a:lnSpc>
                    <a:spcPct val="110000"/>
                  </a:lnSpc>
                  <a:defRPr spc="139">
                    <a:solidFill>
                      <a:srgbClr val="C7010B"/>
                    </a:solidFill>
                    <a:latin typeface="FZLanTingHeiS-R-GB"/>
                    <a:ea typeface="FZLanTingHeiS-R-GB"/>
                    <a:cs typeface="FZLanTingHeiS-R-GB"/>
                    <a:sym typeface="FZLanTingHeiS-R-GB"/>
                  </a:defRPr>
                </a:pPr>
                <a:endParaRPr sz="900">
                  <a:latin typeface="Huawei Sans" panose="020C0503030203020204" pitchFamily="34" charset="0"/>
                  <a:ea typeface="方正兰亭黑简体" panose="02000000000000000000" pitchFamily="2" charset="-122"/>
                </a:endParaRPr>
              </a:p>
            </p:txBody>
          </p:sp>
          <p:sp>
            <p:nvSpPr>
              <p:cNvPr id="151" name="线条"/>
              <p:cNvSpPr/>
              <p:nvPr/>
            </p:nvSpPr>
            <p:spPr>
              <a:xfrm>
                <a:off x="8641942" y="3967522"/>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40000"/>
                    <a:lumOff val="60000"/>
                  </a:schemeClr>
                </a:solidFill>
                <a:prstDash val="solid"/>
                <a:miter lim="800000"/>
              </a:ln>
              <a:effectLst/>
            </p:spPr>
            <p:txBody>
              <a:bodyPr wrap="square" lIns="19340" tIns="19340" rIns="19340" bIns="19340" numCol="1" anchor="ctr">
                <a:noAutofit/>
              </a:bodyPr>
              <a:lstStyle/>
              <a:p>
                <a:pPr algn="ctr" defTabSz="329945">
                  <a:lnSpc>
                    <a:spcPct val="110000"/>
                  </a:lnSpc>
                  <a:defRPr spc="139">
                    <a:solidFill>
                      <a:srgbClr val="C7010B"/>
                    </a:solidFill>
                    <a:latin typeface="FZLanTingHeiS-R-GB"/>
                    <a:ea typeface="FZLanTingHeiS-R-GB"/>
                    <a:cs typeface="FZLanTingHeiS-R-GB"/>
                    <a:sym typeface="FZLanTingHeiS-R-GB"/>
                  </a:defRPr>
                </a:pPr>
                <a:endParaRPr sz="900">
                  <a:latin typeface="Huawei Sans" panose="020C0503030203020204" pitchFamily="34" charset="0"/>
                  <a:ea typeface="方正兰亭黑简体" panose="02000000000000000000" pitchFamily="2" charset="-122"/>
                </a:endParaRPr>
              </a:p>
            </p:txBody>
          </p:sp>
          <p:sp>
            <p:nvSpPr>
              <p:cNvPr id="152" name="线条"/>
              <p:cNvSpPr/>
              <p:nvPr/>
            </p:nvSpPr>
            <p:spPr>
              <a:xfrm>
                <a:off x="8641942" y="4494975"/>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19340" tIns="19340" rIns="19340" bIns="19340" numCol="1" anchor="ctr">
                <a:noAutofit/>
              </a:bodyPr>
              <a:lstStyle/>
              <a:p>
                <a:pPr algn="ctr" defTabSz="329945">
                  <a:lnSpc>
                    <a:spcPct val="110000"/>
                  </a:lnSpc>
                  <a:defRPr spc="139">
                    <a:solidFill>
                      <a:srgbClr val="C7010B"/>
                    </a:solidFill>
                    <a:latin typeface="FZLanTingHeiS-R-GB"/>
                    <a:ea typeface="FZLanTingHeiS-R-GB"/>
                    <a:cs typeface="FZLanTingHeiS-R-GB"/>
                    <a:sym typeface="FZLanTingHeiS-R-GB"/>
                  </a:defRPr>
                </a:pPr>
                <a:endParaRPr sz="900">
                  <a:latin typeface="Huawei Sans" panose="020C0503030203020204" pitchFamily="34" charset="0"/>
                  <a:ea typeface="方正兰亭黑简体" panose="02000000000000000000" pitchFamily="2" charset="-122"/>
                </a:endParaRPr>
              </a:p>
            </p:txBody>
          </p:sp>
          <p:sp>
            <p:nvSpPr>
              <p:cNvPr id="153" name="线条"/>
              <p:cNvSpPr/>
              <p:nvPr/>
            </p:nvSpPr>
            <p:spPr>
              <a:xfrm>
                <a:off x="8641942" y="5022429"/>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19340" tIns="19340" rIns="19340" bIns="19340" numCol="1" anchor="ctr">
                <a:noAutofit/>
              </a:bodyPr>
              <a:lstStyle/>
              <a:p>
                <a:pPr algn="ctr" defTabSz="329945">
                  <a:lnSpc>
                    <a:spcPct val="110000"/>
                  </a:lnSpc>
                  <a:defRPr spc="139">
                    <a:solidFill>
                      <a:srgbClr val="C7010B"/>
                    </a:solidFill>
                    <a:latin typeface="FZLanTingHeiS-R-GB"/>
                    <a:ea typeface="FZLanTingHeiS-R-GB"/>
                    <a:cs typeface="FZLanTingHeiS-R-GB"/>
                    <a:sym typeface="FZLanTingHeiS-R-GB"/>
                  </a:defRPr>
                </a:pPr>
                <a:endParaRPr sz="900">
                  <a:latin typeface="Huawei Sans" panose="020C0503030203020204" pitchFamily="34" charset="0"/>
                  <a:ea typeface="方正兰亭黑简体" panose="02000000000000000000" pitchFamily="2" charset="-122"/>
                </a:endParaRPr>
              </a:p>
            </p:txBody>
          </p:sp>
        </p:grpSp>
        <p:sp>
          <p:nvSpPr>
            <p:cNvPr id="140" name="圆形"/>
            <p:cNvSpPr/>
            <p:nvPr/>
          </p:nvSpPr>
          <p:spPr>
            <a:xfrm>
              <a:off x="8595614" y="3561634"/>
              <a:ext cx="72000" cy="72000"/>
            </a:xfrm>
            <a:prstGeom prst="ellipse">
              <a:avLst/>
            </a:prstGeom>
            <a:solidFill>
              <a:srgbClr val="C70001"/>
            </a:solidFill>
            <a:ln w="12700" cap="flat">
              <a:noFill/>
              <a:miter lim="400000"/>
            </a:ln>
            <a:effectLst/>
          </p:spPr>
          <p:txBody>
            <a:bodyPr wrap="square" lIns="85691" tIns="85691" rIns="85691" bIns="85691" numCol="1" anchor="ctr">
              <a:noAutofit/>
            </a:bodyPr>
            <a:lstStyle/>
            <a:p>
              <a:endParaRPr sz="900">
                <a:latin typeface="Huawei Sans" panose="020C0503030203020204" pitchFamily="34" charset="0"/>
                <a:ea typeface="方正兰亭黑简体" panose="02000000000000000000" pitchFamily="2" charset="-122"/>
              </a:endParaRPr>
            </a:p>
          </p:txBody>
        </p:sp>
        <p:sp>
          <p:nvSpPr>
            <p:cNvPr id="141" name="圆形"/>
            <p:cNvSpPr/>
            <p:nvPr/>
          </p:nvSpPr>
          <p:spPr>
            <a:xfrm>
              <a:off x="8604075" y="4074381"/>
              <a:ext cx="72000" cy="72000"/>
            </a:xfrm>
            <a:prstGeom prst="ellipse">
              <a:avLst/>
            </a:prstGeom>
            <a:solidFill>
              <a:srgbClr val="C70001"/>
            </a:solidFill>
            <a:ln w="12700" cap="flat">
              <a:noFill/>
              <a:miter lim="400000"/>
            </a:ln>
            <a:effectLst/>
          </p:spPr>
          <p:txBody>
            <a:bodyPr wrap="square" lIns="85691" tIns="85691" rIns="85691" bIns="85691" numCol="1" anchor="ctr">
              <a:noAutofit/>
            </a:bodyPr>
            <a:lstStyle/>
            <a:p>
              <a:endParaRPr sz="900">
                <a:latin typeface="Huawei Sans" panose="020C0503030203020204" pitchFamily="34" charset="0"/>
                <a:ea typeface="方正兰亭黑简体" panose="02000000000000000000" pitchFamily="2" charset="-122"/>
              </a:endParaRPr>
            </a:p>
          </p:txBody>
        </p:sp>
        <p:sp>
          <p:nvSpPr>
            <p:cNvPr id="142" name="圆形"/>
            <p:cNvSpPr/>
            <p:nvPr/>
          </p:nvSpPr>
          <p:spPr>
            <a:xfrm>
              <a:off x="8604075" y="4606897"/>
              <a:ext cx="72000" cy="72000"/>
            </a:xfrm>
            <a:prstGeom prst="ellipse">
              <a:avLst/>
            </a:prstGeom>
            <a:solidFill>
              <a:srgbClr val="C70001"/>
            </a:solidFill>
            <a:ln w="12700" cap="flat">
              <a:noFill/>
              <a:miter lim="400000"/>
            </a:ln>
            <a:effectLst/>
          </p:spPr>
          <p:txBody>
            <a:bodyPr wrap="square" lIns="85691" tIns="85691" rIns="85691" bIns="85691" numCol="1" anchor="ctr">
              <a:noAutofit/>
            </a:bodyPr>
            <a:lstStyle/>
            <a:p>
              <a:endParaRPr sz="900">
                <a:latin typeface="Huawei Sans" panose="020C0503030203020204" pitchFamily="34" charset="0"/>
                <a:ea typeface="方正兰亭黑简体" panose="02000000000000000000" pitchFamily="2" charset="-122"/>
              </a:endParaRPr>
            </a:p>
          </p:txBody>
        </p:sp>
        <p:sp>
          <p:nvSpPr>
            <p:cNvPr id="143" name="圆形"/>
            <p:cNvSpPr/>
            <p:nvPr/>
          </p:nvSpPr>
          <p:spPr>
            <a:xfrm>
              <a:off x="8595614" y="5122659"/>
              <a:ext cx="72000" cy="72000"/>
            </a:xfrm>
            <a:prstGeom prst="ellipse">
              <a:avLst/>
            </a:prstGeom>
            <a:solidFill>
              <a:srgbClr val="C70001"/>
            </a:solidFill>
            <a:ln w="12700" cap="flat">
              <a:noFill/>
              <a:miter lim="400000"/>
            </a:ln>
            <a:effectLst/>
          </p:spPr>
          <p:txBody>
            <a:bodyPr wrap="square" lIns="85691" tIns="85691" rIns="85691" bIns="85691" numCol="1" anchor="ctr">
              <a:noAutofit/>
            </a:bodyPr>
            <a:lstStyle/>
            <a:p>
              <a:endParaRPr sz="900">
                <a:latin typeface="Huawei Sans" panose="020C0503030203020204" pitchFamily="34" charset="0"/>
                <a:ea typeface="方正兰亭黑简体" panose="02000000000000000000" pitchFamily="2" charset="-122"/>
              </a:endParaRPr>
            </a:p>
          </p:txBody>
        </p:sp>
      </p:grpSp>
      <p:grpSp>
        <p:nvGrpSpPr>
          <p:cNvPr id="156" name="组合 155"/>
          <p:cNvGrpSpPr/>
          <p:nvPr/>
        </p:nvGrpSpPr>
        <p:grpSpPr>
          <a:xfrm>
            <a:off x="7439859" y="2854567"/>
            <a:ext cx="747035" cy="1871344"/>
            <a:chOff x="8584744" y="2896609"/>
            <a:chExt cx="996435" cy="2496099"/>
          </a:xfrm>
        </p:grpSpPr>
        <p:grpSp>
          <p:nvGrpSpPr>
            <p:cNvPr id="157" name="组合 156"/>
            <p:cNvGrpSpPr/>
            <p:nvPr/>
          </p:nvGrpSpPr>
          <p:grpSpPr>
            <a:xfrm>
              <a:off x="8590969" y="2896609"/>
              <a:ext cx="990210" cy="2496099"/>
              <a:chOff x="8609631" y="2887278"/>
              <a:chExt cx="990210" cy="2496099"/>
            </a:xfrm>
          </p:grpSpPr>
          <p:sp>
            <p:nvSpPr>
              <p:cNvPr id="162" name="矩形 735"/>
              <p:cNvSpPr txBox="1"/>
              <p:nvPr/>
            </p:nvSpPr>
            <p:spPr>
              <a:xfrm>
                <a:off x="8634269" y="2887278"/>
                <a:ext cx="821716" cy="30789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76" rIns="34276">
                <a:spAutoFit/>
              </a:bodyPr>
              <a:lstStyle>
                <a:lvl1pPr algn="ctr" defTabSz="435481">
                  <a:defRPr sz="2000">
                    <a:solidFill>
                      <a:srgbClr val="FFFFFF"/>
                    </a:solidFill>
                    <a:latin typeface="Huawei Sans"/>
                    <a:ea typeface="Huawei Sans"/>
                    <a:cs typeface="Huawei Sans"/>
                    <a:sym typeface="Huawei Sans"/>
                  </a:defRPr>
                </a:lvl1pPr>
              </a:lstStyle>
              <a:p>
                <a:r>
                  <a:rPr lang="zh-CN" altLang="en-US" sz="900" dirty="0">
                    <a:solidFill>
                      <a:schemeClr val="tx1"/>
                    </a:solidFill>
                    <a:latin typeface="Huawei Sans" panose="020C0503030203020204" pitchFamily="34" charset="0"/>
                    <a:ea typeface="方正兰亭黑简体" panose="02000000000000000000" pitchFamily="2" charset="-122"/>
                  </a:rPr>
                  <a:t>大数据</a:t>
                </a:r>
                <a:endParaRPr sz="900" dirty="0">
                  <a:solidFill>
                    <a:schemeClr val="tx1"/>
                  </a:solidFill>
                  <a:latin typeface="Huawei Sans" panose="020C0503030203020204" pitchFamily="34" charset="0"/>
                  <a:ea typeface="方正兰亭黑简体" panose="02000000000000000000" pitchFamily="2" charset="-122"/>
                </a:endParaRPr>
              </a:p>
            </p:txBody>
          </p:sp>
          <p:sp>
            <p:nvSpPr>
              <p:cNvPr id="163" name="矩形 734"/>
              <p:cNvSpPr txBox="1"/>
              <p:nvPr/>
            </p:nvSpPr>
            <p:spPr>
              <a:xfrm>
                <a:off x="8703556" y="3425173"/>
                <a:ext cx="896285" cy="30789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76" rIns="34276">
                <a:spAutoFit/>
              </a:bodyPr>
              <a:lstStyle>
                <a:lvl1pPr algn="ctr" defTabSz="435481">
                  <a:defRPr sz="2000">
                    <a:solidFill>
                      <a:srgbClr val="FFFFFF"/>
                    </a:solidFill>
                    <a:latin typeface="Huawei Sans"/>
                    <a:ea typeface="Huawei Sans"/>
                    <a:cs typeface="Huawei Sans"/>
                    <a:sym typeface="Huawei Sans"/>
                  </a:defRPr>
                </a:lvl1pPr>
              </a:lstStyle>
              <a:p>
                <a:r>
                  <a:rPr lang="zh-CN" altLang="en-US" sz="900" dirty="0">
                    <a:solidFill>
                      <a:schemeClr val="tx1"/>
                    </a:solidFill>
                    <a:latin typeface="Huawei Sans" panose="020C0503030203020204" pitchFamily="34" charset="0"/>
                    <a:ea typeface="方正兰亭黑简体" panose="02000000000000000000" pitchFamily="2" charset="-122"/>
                  </a:rPr>
                  <a:t>分布式存储</a:t>
                </a:r>
                <a:r>
                  <a:rPr sz="900" dirty="0">
                    <a:solidFill>
                      <a:schemeClr val="tx1"/>
                    </a:solidFill>
                    <a:latin typeface="Huawei Sans" panose="020C0503030203020204" pitchFamily="34" charset="0"/>
                    <a:ea typeface="方正兰亭黑简体" panose="02000000000000000000" pitchFamily="2" charset="-122"/>
                  </a:rPr>
                  <a:t> </a:t>
                </a:r>
              </a:p>
            </p:txBody>
          </p:sp>
          <p:sp>
            <p:nvSpPr>
              <p:cNvPr id="164" name="矩形 732"/>
              <p:cNvSpPr txBox="1"/>
              <p:nvPr/>
            </p:nvSpPr>
            <p:spPr>
              <a:xfrm>
                <a:off x="8720660" y="3922858"/>
                <a:ext cx="862075" cy="30789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76" rIns="34276">
                <a:spAutoFit/>
              </a:bodyPr>
              <a:lstStyle>
                <a:lvl1pPr algn="ctr" defTabSz="435481">
                  <a:defRPr sz="2000">
                    <a:solidFill>
                      <a:srgbClr val="FFFFFF"/>
                    </a:solidFill>
                    <a:latin typeface="Huawei Sans"/>
                    <a:ea typeface="Huawei Sans"/>
                    <a:cs typeface="Huawei Sans"/>
                    <a:sym typeface="Huawei Sans"/>
                  </a:defRPr>
                </a:lvl1pPr>
              </a:lstStyle>
              <a:p>
                <a:r>
                  <a:rPr lang="zh-CN" altLang="en-US" sz="900" dirty="0">
                    <a:solidFill>
                      <a:schemeClr val="tx1"/>
                    </a:solidFill>
                    <a:latin typeface="Huawei Sans" panose="020C0503030203020204" pitchFamily="34" charset="0"/>
                    <a:ea typeface="方正兰亭黑简体" panose="02000000000000000000" pitchFamily="2" charset="-122"/>
                  </a:rPr>
                  <a:t>高性能计算</a:t>
                </a:r>
                <a:endParaRPr sz="900" dirty="0">
                  <a:solidFill>
                    <a:schemeClr val="tx1"/>
                  </a:solidFill>
                  <a:latin typeface="Huawei Sans" panose="020C0503030203020204" pitchFamily="34" charset="0"/>
                  <a:ea typeface="方正兰亭黑简体" panose="02000000000000000000" pitchFamily="2" charset="-122"/>
                </a:endParaRPr>
              </a:p>
            </p:txBody>
          </p:sp>
          <p:sp>
            <p:nvSpPr>
              <p:cNvPr id="165" name="矩形 733"/>
              <p:cNvSpPr txBox="1"/>
              <p:nvPr/>
            </p:nvSpPr>
            <p:spPr>
              <a:xfrm>
                <a:off x="8743131" y="4481136"/>
                <a:ext cx="708125" cy="30789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76" rIns="34276">
                <a:spAutoFit/>
              </a:bodyPr>
              <a:lstStyle>
                <a:lvl1pPr algn="ctr" defTabSz="435481">
                  <a:defRPr sz="2000">
                    <a:solidFill>
                      <a:srgbClr val="FFFFFF"/>
                    </a:solidFill>
                    <a:latin typeface="Huawei Sans"/>
                    <a:ea typeface="Huawei Sans"/>
                    <a:cs typeface="Huawei Sans"/>
                    <a:sym typeface="Huawei Sans"/>
                  </a:defRPr>
                </a:lvl1pPr>
              </a:lstStyle>
              <a:p>
                <a:r>
                  <a:rPr lang="zh-CN" altLang="en-US" sz="900" dirty="0">
                    <a:solidFill>
                      <a:schemeClr val="tx1"/>
                    </a:solidFill>
                    <a:latin typeface="Huawei Sans" panose="020C0503030203020204" pitchFamily="34" charset="0"/>
                    <a:ea typeface="方正兰亭黑简体" panose="02000000000000000000" pitchFamily="2" charset="-122"/>
                  </a:rPr>
                  <a:t>原生应用</a:t>
                </a:r>
                <a:endParaRPr sz="900" dirty="0">
                  <a:solidFill>
                    <a:schemeClr val="tx1"/>
                  </a:solidFill>
                  <a:latin typeface="Huawei Sans" panose="020C0503030203020204" pitchFamily="34" charset="0"/>
                  <a:ea typeface="方正兰亭黑简体" panose="02000000000000000000" pitchFamily="2" charset="-122"/>
                </a:endParaRPr>
              </a:p>
            </p:txBody>
          </p:sp>
          <p:sp>
            <p:nvSpPr>
              <p:cNvPr id="166" name="Sever/PC"/>
              <p:cNvSpPr txBox="1"/>
              <p:nvPr/>
            </p:nvSpPr>
            <p:spPr>
              <a:xfrm>
                <a:off x="8734054" y="5008547"/>
                <a:ext cx="726280" cy="24687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9926" tIns="29926" rIns="29926" bIns="29926" anchor="ctr">
                <a:spAutoFit/>
              </a:bodyPr>
              <a:lstStyle>
                <a:lvl1pPr algn="ctr" defTabSz="465296">
                  <a:lnSpc>
                    <a:spcPct val="90000"/>
                  </a:lnSpc>
                  <a:spcBef>
                    <a:spcPts val="800"/>
                  </a:spcBef>
                  <a:defRPr sz="2000">
                    <a:solidFill>
                      <a:srgbClr val="FFFFFF"/>
                    </a:solidFill>
                    <a:latin typeface="Huawei Sans"/>
                    <a:ea typeface="Huawei Sans"/>
                    <a:cs typeface="Huawei Sans"/>
                    <a:sym typeface="Huawei Sans"/>
                  </a:defRPr>
                </a:lvl1pPr>
              </a:lstStyle>
              <a:p>
                <a:r>
                  <a:rPr lang="zh-CN" altLang="en-US" sz="900" dirty="0">
                    <a:solidFill>
                      <a:schemeClr val="tx1"/>
                    </a:solidFill>
                    <a:latin typeface="Huawei Sans" panose="020C0503030203020204" pitchFamily="34" charset="0"/>
                    <a:ea typeface="方正兰亭黑简体" panose="02000000000000000000" pitchFamily="2" charset="-122"/>
                  </a:rPr>
                  <a:t>云服务</a:t>
                </a:r>
                <a:endParaRPr sz="900" dirty="0">
                  <a:solidFill>
                    <a:schemeClr val="tx1"/>
                  </a:solidFill>
                  <a:latin typeface="Huawei Sans" panose="020C0503030203020204" pitchFamily="34" charset="0"/>
                  <a:ea typeface="方正兰亭黑简体" panose="02000000000000000000" pitchFamily="2" charset="-122"/>
                </a:endParaRPr>
              </a:p>
            </p:txBody>
          </p:sp>
          <p:grpSp>
            <p:nvGrpSpPr>
              <p:cNvPr id="167" name="成组"/>
              <p:cNvGrpSpPr/>
              <p:nvPr/>
            </p:nvGrpSpPr>
            <p:grpSpPr>
              <a:xfrm>
                <a:off x="8609631" y="2912614"/>
                <a:ext cx="942815" cy="360948"/>
                <a:chOff x="-36856" y="0"/>
                <a:chExt cx="1861946" cy="481688"/>
              </a:xfrm>
            </p:grpSpPr>
            <p:sp>
              <p:nvSpPr>
                <p:cNvPr id="172" name="线条"/>
                <p:cNvSpPr/>
                <p:nvPr/>
              </p:nvSpPr>
              <p:spPr>
                <a:xfrm>
                  <a:off x="26955" y="0"/>
                  <a:ext cx="1798135" cy="48168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19340" tIns="19340" rIns="19340" bIns="19340" numCol="1" anchor="ctr">
                  <a:noAutofit/>
                </a:bodyPr>
                <a:lstStyle/>
                <a:p>
                  <a:pPr algn="ctr" defTabSz="329945">
                    <a:lnSpc>
                      <a:spcPct val="110000"/>
                    </a:lnSpc>
                    <a:defRPr spc="139">
                      <a:solidFill>
                        <a:srgbClr val="C7010B"/>
                      </a:solidFill>
                      <a:latin typeface="FZLanTingHeiS-R-GB"/>
                      <a:ea typeface="FZLanTingHeiS-R-GB"/>
                      <a:cs typeface="FZLanTingHeiS-R-GB"/>
                      <a:sym typeface="FZLanTingHeiS-R-GB"/>
                    </a:defRPr>
                  </a:pPr>
                  <a:endParaRPr sz="900">
                    <a:latin typeface="Huawei Sans" panose="020C0503030203020204" pitchFamily="34" charset="0"/>
                    <a:ea typeface="方正兰亭黑简体" panose="02000000000000000000" pitchFamily="2" charset="-122"/>
                  </a:endParaRPr>
                </a:p>
              </p:txBody>
            </p:sp>
            <p:sp>
              <p:nvSpPr>
                <p:cNvPr id="173" name="圆形"/>
                <p:cNvSpPr/>
                <p:nvPr/>
              </p:nvSpPr>
              <p:spPr>
                <a:xfrm>
                  <a:off x="-36856" y="96785"/>
                  <a:ext cx="142191" cy="96085"/>
                </a:xfrm>
                <a:prstGeom prst="ellipse">
                  <a:avLst/>
                </a:prstGeom>
                <a:solidFill>
                  <a:srgbClr val="C70001"/>
                </a:solidFill>
                <a:ln w="12700" cap="flat">
                  <a:noFill/>
                  <a:miter lim="400000"/>
                </a:ln>
                <a:effectLst/>
              </p:spPr>
              <p:txBody>
                <a:bodyPr wrap="square" lIns="85691" tIns="85691" rIns="85691" bIns="85691" numCol="1" anchor="ctr">
                  <a:noAutofit/>
                </a:bodyPr>
                <a:lstStyle/>
                <a:p>
                  <a:endParaRPr sz="900">
                    <a:latin typeface="Huawei Sans" panose="020C0503030203020204" pitchFamily="34" charset="0"/>
                    <a:ea typeface="方正兰亭黑简体" panose="02000000000000000000" pitchFamily="2" charset="-122"/>
                  </a:endParaRPr>
                </a:p>
              </p:txBody>
            </p:sp>
          </p:grpSp>
          <p:sp>
            <p:nvSpPr>
              <p:cNvPr id="168" name="线条"/>
              <p:cNvSpPr/>
              <p:nvPr/>
            </p:nvSpPr>
            <p:spPr>
              <a:xfrm>
                <a:off x="8641942" y="3440068"/>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19340" tIns="19340" rIns="19340" bIns="19340" numCol="1" anchor="ctr">
                <a:noAutofit/>
              </a:bodyPr>
              <a:lstStyle/>
              <a:p>
                <a:pPr algn="ctr" defTabSz="329945">
                  <a:lnSpc>
                    <a:spcPct val="110000"/>
                  </a:lnSpc>
                  <a:defRPr spc="139">
                    <a:solidFill>
                      <a:srgbClr val="C7010B"/>
                    </a:solidFill>
                    <a:latin typeface="FZLanTingHeiS-R-GB"/>
                    <a:ea typeface="FZLanTingHeiS-R-GB"/>
                    <a:cs typeface="FZLanTingHeiS-R-GB"/>
                    <a:sym typeface="FZLanTingHeiS-R-GB"/>
                  </a:defRPr>
                </a:pPr>
                <a:endParaRPr sz="900">
                  <a:latin typeface="Huawei Sans" panose="020C0503030203020204" pitchFamily="34" charset="0"/>
                  <a:ea typeface="方正兰亭黑简体" panose="02000000000000000000" pitchFamily="2" charset="-122"/>
                </a:endParaRPr>
              </a:p>
            </p:txBody>
          </p:sp>
          <p:sp>
            <p:nvSpPr>
              <p:cNvPr id="169" name="线条"/>
              <p:cNvSpPr/>
              <p:nvPr/>
            </p:nvSpPr>
            <p:spPr>
              <a:xfrm>
                <a:off x="8641942" y="3967522"/>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40000"/>
                    <a:lumOff val="60000"/>
                  </a:schemeClr>
                </a:solidFill>
                <a:prstDash val="solid"/>
                <a:miter lim="800000"/>
              </a:ln>
              <a:effectLst/>
            </p:spPr>
            <p:txBody>
              <a:bodyPr wrap="square" lIns="19340" tIns="19340" rIns="19340" bIns="19340" numCol="1" anchor="ctr">
                <a:noAutofit/>
              </a:bodyPr>
              <a:lstStyle/>
              <a:p>
                <a:pPr algn="ctr" defTabSz="329945">
                  <a:lnSpc>
                    <a:spcPct val="110000"/>
                  </a:lnSpc>
                  <a:defRPr spc="139">
                    <a:solidFill>
                      <a:srgbClr val="C7010B"/>
                    </a:solidFill>
                    <a:latin typeface="FZLanTingHeiS-R-GB"/>
                    <a:ea typeface="FZLanTingHeiS-R-GB"/>
                    <a:cs typeface="FZLanTingHeiS-R-GB"/>
                    <a:sym typeface="FZLanTingHeiS-R-GB"/>
                  </a:defRPr>
                </a:pPr>
                <a:endParaRPr sz="900">
                  <a:latin typeface="Huawei Sans" panose="020C0503030203020204" pitchFamily="34" charset="0"/>
                  <a:ea typeface="方正兰亭黑简体" panose="02000000000000000000" pitchFamily="2" charset="-122"/>
                </a:endParaRPr>
              </a:p>
            </p:txBody>
          </p:sp>
          <p:sp>
            <p:nvSpPr>
              <p:cNvPr id="170" name="线条"/>
              <p:cNvSpPr/>
              <p:nvPr/>
            </p:nvSpPr>
            <p:spPr>
              <a:xfrm>
                <a:off x="8637378" y="4445234"/>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19340" tIns="19340" rIns="19340" bIns="19340" numCol="1" anchor="ctr">
                <a:noAutofit/>
              </a:bodyPr>
              <a:lstStyle/>
              <a:p>
                <a:pPr algn="ctr" defTabSz="329945">
                  <a:lnSpc>
                    <a:spcPct val="110000"/>
                  </a:lnSpc>
                  <a:defRPr spc="139">
                    <a:solidFill>
                      <a:srgbClr val="C7010B"/>
                    </a:solidFill>
                    <a:latin typeface="FZLanTingHeiS-R-GB"/>
                    <a:ea typeface="FZLanTingHeiS-R-GB"/>
                    <a:cs typeface="FZLanTingHeiS-R-GB"/>
                    <a:sym typeface="FZLanTingHeiS-R-GB"/>
                  </a:defRPr>
                </a:pPr>
                <a:endParaRPr sz="900">
                  <a:latin typeface="Huawei Sans" panose="020C0503030203020204" pitchFamily="34" charset="0"/>
                  <a:ea typeface="方正兰亭黑简体" panose="02000000000000000000" pitchFamily="2" charset="-122"/>
                </a:endParaRPr>
              </a:p>
            </p:txBody>
          </p:sp>
          <p:sp>
            <p:nvSpPr>
              <p:cNvPr id="171" name="线条"/>
              <p:cNvSpPr/>
              <p:nvPr/>
            </p:nvSpPr>
            <p:spPr>
              <a:xfrm>
                <a:off x="8641942" y="5022429"/>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19340" tIns="19340" rIns="19340" bIns="19340" numCol="1" anchor="ctr">
                <a:noAutofit/>
              </a:bodyPr>
              <a:lstStyle/>
              <a:p>
                <a:pPr algn="ctr" defTabSz="329945">
                  <a:lnSpc>
                    <a:spcPct val="110000"/>
                  </a:lnSpc>
                  <a:defRPr spc="139">
                    <a:solidFill>
                      <a:srgbClr val="C7010B"/>
                    </a:solidFill>
                    <a:latin typeface="FZLanTingHeiS-R-GB"/>
                    <a:ea typeface="FZLanTingHeiS-R-GB"/>
                    <a:cs typeface="FZLanTingHeiS-R-GB"/>
                    <a:sym typeface="FZLanTingHeiS-R-GB"/>
                  </a:defRPr>
                </a:pPr>
                <a:endParaRPr sz="900">
                  <a:latin typeface="Huawei Sans" panose="020C0503030203020204" pitchFamily="34" charset="0"/>
                  <a:ea typeface="方正兰亭黑简体" panose="02000000000000000000" pitchFamily="2" charset="-122"/>
                </a:endParaRPr>
              </a:p>
            </p:txBody>
          </p:sp>
        </p:grpSp>
        <p:sp>
          <p:nvSpPr>
            <p:cNvPr id="158" name="圆形"/>
            <p:cNvSpPr/>
            <p:nvPr/>
          </p:nvSpPr>
          <p:spPr>
            <a:xfrm>
              <a:off x="8584744" y="3529430"/>
              <a:ext cx="72000" cy="72000"/>
            </a:xfrm>
            <a:prstGeom prst="ellipse">
              <a:avLst/>
            </a:prstGeom>
            <a:solidFill>
              <a:srgbClr val="C70001"/>
            </a:solidFill>
            <a:ln w="12700" cap="flat">
              <a:noFill/>
              <a:miter lim="400000"/>
            </a:ln>
            <a:effectLst/>
          </p:spPr>
          <p:txBody>
            <a:bodyPr wrap="square" lIns="85691" tIns="85691" rIns="85691" bIns="85691" numCol="1" anchor="ctr">
              <a:noAutofit/>
            </a:bodyPr>
            <a:lstStyle/>
            <a:p>
              <a:endParaRPr sz="900">
                <a:latin typeface="Huawei Sans" panose="020C0503030203020204" pitchFamily="34" charset="0"/>
                <a:ea typeface="方正兰亭黑简体" panose="02000000000000000000" pitchFamily="2" charset="-122"/>
              </a:endParaRPr>
            </a:p>
          </p:txBody>
        </p:sp>
        <p:sp>
          <p:nvSpPr>
            <p:cNvPr id="159" name="圆形"/>
            <p:cNvSpPr/>
            <p:nvPr/>
          </p:nvSpPr>
          <p:spPr>
            <a:xfrm>
              <a:off x="8584746" y="4051942"/>
              <a:ext cx="72000" cy="72000"/>
            </a:xfrm>
            <a:prstGeom prst="ellipse">
              <a:avLst/>
            </a:prstGeom>
            <a:solidFill>
              <a:srgbClr val="C70001"/>
            </a:solidFill>
            <a:ln w="12700" cap="flat">
              <a:noFill/>
              <a:miter lim="400000"/>
            </a:ln>
            <a:effectLst/>
          </p:spPr>
          <p:txBody>
            <a:bodyPr wrap="square" lIns="85691" tIns="85691" rIns="85691" bIns="85691" numCol="1" anchor="ctr">
              <a:noAutofit/>
            </a:bodyPr>
            <a:lstStyle/>
            <a:p>
              <a:endParaRPr sz="900">
                <a:latin typeface="Huawei Sans" panose="020C0503030203020204" pitchFamily="34" charset="0"/>
                <a:ea typeface="方正兰亭黑简体" panose="02000000000000000000" pitchFamily="2" charset="-122"/>
              </a:endParaRPr>
            </a:p>
          </p:txBody>
        </p:sp>
        <p:sp>
          <p:nvSpPr>
            <p:cNvPr id="160" name="圆形"/>
            <p:cNvSpPr/>
            <p:nvPr/>
          </p:nvSpPr>
          <p:spPr>
            <a:xfrm>
              <a:off x="8594079" y="4583789"/>
              <a:ext cx="72000" cy="72000"/>
            </a:xfrm>
            <a:prstGeom prst="ellipse">
              <a:avLst/>
            </a:prstGeom>
            <a:solidFill>
              <a:srgbClr val="C70001"/>
            </a:solidFill>
            <a:ln w="12700" cap="flat">
              <a:noFill/>
              <a:miter lim="400000"/>
            </a:ln>
            <a:effectLst/>
          </p:spPr>
          <p:txBody>
            <a:bodyPr wrap="square" lIns="85691" tIns="85691" rIns="85691" bIns="85691" numCol="1" anchor="ctr">
              <a:noAutofit/>
            </a:bodyPr>
            <a:lstStyle/>
            <a:p>
              <a:endParaRPr sz="900">
                <a:latin typeface="Huawei Sans" panose="020C0503030203020204" pitchFamily="34" charset="0"/>
                <a:ea typeface="方正兰亭黑简体" panose="02000000000000000000" pitchFamily="2" charset="-122"/>
              </a:endParaRPr>
            </a:p>
          </p:txBody>
        </p:sp>
        <p:sp>
          <p:nvSpPr>
            <p:cNvPr id="161" name="圆形"/>
            <p:cNvSpPr/>
            <p:nvPr/>
          </p:nvSpPr>
          <p:spPr>
            <a:xfrm>
              <a:off x="8597183" y="5100084"/>
              <a:ext cx="72000" cy="72000"/>
            </a:xfrm>
            <a:prstGeom prst="ellipse">
              <a:avLst/>
            </a:prstGeom>
            <a:solidFill>
              <a:srgbClr val="C70001"/>
            </a:solidFill>
            <a:ln w="12700" cap="flat">
              <a:noFill/>
              <a:miter lim="400000"/>
            </a:ln>
            <a:effectLst/>
          </p:spPr>
          <p:txBody>
            <a:bodyPr wrap="square" lIns="85691" tIns="85691" rIns="85691" bIns="85691" numCol="1" anchor="ctr">
              <a:noAutofit/>
            </a:bodyPr>
            <a:lstStyle/>
            <a:p>
              <a:endParaRPr sz="900">
                <a:latin typeface="Huawei Sans" panose="020C0503030203020204" pitchFamily="34" charset="0"/>
                <a:ea typeface="方正兰亭黑简体" panose="02000000000000000000" pitchFamily="2" charset="-122"/>
              </a:endParaRPr>
            </a:p>
          </p:txBody>
        </p:sp>
      </p:grpSp>
      <p:sp>
        <p:nvSpPr>
          <p:cNvPr id="176" name="文本框 175"/>
          <p:cNvSpPr txBox="1"/>
          <p:nvPr/>
        </p:nvSpPr>
        <p:spPr>
          <a:xfrm>
            <a:off x="1091698" y="1841072"/>
            <a:ext cx="1399270" cy="402033"/>
          </a:xfrm>
          <a:prstGeom prst="rect">
            <a:avLst/>
          </a:prstGeom>
          <a:solidFill>
            <a:srgbClr val="FFFFFF"/>
          </a:solidFill>
        </p:spPr>
        <p:txBody>
          <a:bodyPr wrap="square" rtlCol="0">
            <a:spAutoFit/>
          </a:bodyPr>
          <a:lstStyle/>
          <a:p>
            <a:pPr>
              <a:lnSpc>
                <a:spcPts val="2579"/>
              </a:lnSpc>
            </a:pPr>
            <a:r>
              <a:rPr lang="zh-CN" altLang="en-US" sz="1799" b="1" dirty="0">
                <a:latin typeface="Huawei Sans" panose="020C0503030203020204" pitchFamily="34" charset="0"/>
                <a:ea typeface="方正兰亭黑简体" panose="02000000000000000000" pitchFamily="2" charset="-122"/>
              </a:rPr>
              <a:t>  鲲鹏是</a:t>
            </a:r>
            <a:r>
              <a:rPr lang="en-US" altLang="zh-CN" sz="1799" b="1" dirty="0">
                <a:latin typeface="Huawei Sans" panose="020C0503030203020204" pitchFamily="34" charset="0"/>
                <a:ea typeface="方正兰亭黑简体" panose="02000000000000000000" pitchFamily="2" charset="-122"/>
              </a:rPr>
              <a:t>SoC</a:t>
            </a:r>
            <a:endParaRPr lang="zh-CN" altLang="en-US" sz="1799" b="1" dirty="0">
              <a:latin typeface="Huawei Sans" panose="020C0503030203020204" pitchFamily="34" charset="0"/>
              <a:ea typeface="方正兰亭黑简体" panose="02000000000000000000" pitchFamily="2" charset="-122"/>
            </a:endParaRPr>
          </a:p>
        </p:txBody>
      </p:sp>
      <p:sp>
        <p:nvSpPr>
          <p:cNvPr id="2" name="标题 1"/>
          <p:cNvSpPr>
            <a:spLocks noGrp="1"/>
          </p:cNvSpPr>
          <p:nvPr>
            <p:ph type="title"/>
          </p:nvPr>
        </p:nvSpPr>
        <p:spPr/>
        <p:txBody>
          <a:bodyPr>
            <a:normAutofit fontScale="90000"/>
          </a:bodyPr>
          <a:lstStyle/>
          <a:p>
            <a:r>
              <a:rPr lang="zh-CN" altLang="en-US"/>
              <a:t>鲲鹏简介</a:t>
            </a:r>
            <a:endParaRPr lang="zh-CN" altLang="en-US" dirty="0"/>
          </a:p>
        </p:txBody>
      </p:sp>
    </p:spTree>
    <p:extLst>
      <p:ext uri="{BB962C8B-B14F-4D97-AF65-F5344CB8AC3E}">
        <p14:creationId xmlns:p14="http://schemas.microsoft.com/office/powerpoint/2010/main" val="37562091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48879" y="1684244"/>
            <a:ext cx="6841195" cy="3788163"/>
          </a:xfrm>
          <a:prstGeom prst="rect">
            <a:avLst/>
          </a:prstGeom>
        </p:spPr>
      </p:pic>
      <p:sp>
        <p:nvSpPr>
          <p:cNvPr id="10" name="Rounded Rectangle 11"/>
          <p:cNvSpPr/>
          <p:nvPr/>
        </p:nvSpPr>
        <p:spPr bwMode="auto">
          <a:xfrm>
            <a:off x="822469" y="2229103"/>
            <a:ext cx="1054712" cy="497774"/>
          </a:xfrm>
          <a:prstGeom prst="roundRect">
            <a:avLst/>
          </a:prstGeom>
          <a:solidFill>
            <a:srgbClr val="FFFF00">
              <a:alpha val="68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68540" tIns="34270" rIns="68540" bIns="34270" anchor="ctr"/>
          <a:lstStyle/>
          <a:p>
            <a:pPr>
              <a:spcBef>
                <a:spcPct val="20000"/>
              </a:spcBef>
              <a:defRPr/>
            </a:pPr>
            <a:r>
              <a:rPr lang="zh-CN" altLang="en-US" sz="900" dirty="0">
                <a:solidFill>
                  <a:srgbClr val="000000"/>
                </a:solidFill>
                <a:latin typeface="Huawei Sans" panose="020C0503030203020204" pitchFamily="34" charset="0"/>
                <a:ea typeface="方正兰亭黑简体" panose="02000000000000000000" pitchFamily="2" charset="-122"/>
                <a:cs typeface="Arial Unicode MS" pitchFamily="34" charset="-128"/>
              </a:rPr>
              <a:t>分支预测算法改进的性能提升；</a:t>
            </a:r>
            <a:endParaRPr lang="en-US" sz="900" dirty="0">
              <a:solidFill>
                <a:srgbClr val="2D2015"/>
              </a:solidFill>
              <a:latin typeface="Huawei Sans" panose="020C0503030203020204" pitchFamily="34" charset="0"/>
              <a:ea typeface="方正兰亭黑简体" panose="02000000000000000000" pitchFamily="2" charset="-122"/>
              <a:cs typeface="Times New Roman" pitchFamily="18" charset="0"/>
            </a:endParaRPr>
          </a:p>
        </p:txBody>
      </p:sp>
      <p:sp>
        <p:nvSpPr>
          <p:cNvPr id="11" name="Rounded Rectangle 10"/>
          <p:cNvSpPr/>
          <p:nvPr/>
        </p:nvSpPr>
        <p:spPr bwMode="auto">
          <a:xfrm>
            <a:off x="822469" y="4070501"/>
            <a:ext cx="1054712" cy="497774"/>
          </a:xfrm>
          <a:prstGeom prst="roundRect">
            <a:avLst/>
          </a:prstGeom>
          <a:solidFill>
            <a:schemeClr val="tx2">
              <a:lumMod val="40000"/>
              <a:lumOff val="60000"/>
              <a:alpha val="68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68540" tIns="34270" rIns="68540" bIns="34270" anchor="ctr"/>
          <a:lstStyle/>
          <a:p>
            <a:pPr>
              <a:spcBef>
                <a:spcPct val="20000"/>
              </a:spcBef>
              <a:defRPr/>
            </a:pPr>
            <a:r>
              <a:rPr lang="en-US" altLang="zh-CN" sz="900" b="1" dirty="0">
                <a:solidFill>
                  <a:srgbClr val="000000"/>
                </a:solidFill>
                <a:latin typeface="Huawei Sans" panose="020C0503030203020204" pitchFamily="34" charset="0"/>
                <a:ea typeface="方正兰亭黑简体" panose="02000000000000000000" pitchFamily="2" charset="-122"/>
                <a:cs typeface="Arial Unicode MS" pitchFamily="34" charset="-128"/>
              </a:rPr>
              <a:t>V8.1/V8.2 </a:t>
            </a:r>
            <a:r>
              <a:rPr lang="zh-CN" altLang="en-US" sz="900" b="1" dirty="0">
                <a:solidFill>
                  <a:srgbClr val="000000"/>
                </a:solidFill>
                <a:latin typeface="Huawei Sans" panose="020C0503030203020204" pitchFamily="34" charset="0"/>
                <a:ea typeface="方正兰亭黑简体" panose="02000000000000000000" pitchFamily="2" charset="-122"/>
                <a:cs typeface="Arial Unicode MS" pitchFamily="34" charset="-128"/>
              </a:rPr>
              <a:t>新指令，</a:t>
            </a:r>
            <a:r>
              <a:rPr lang="en-US" altLang="zh-CN" sz="900" b="1" dirty="0">
                <a:solidFill>
                  <a:srgbClr val="000000"/>
                </a:solidFill>
                <a:latin typeface="Huawei Sans" panose="020C0503030203020204" pitchFamily="34" charset="0"/>
                <a:ea typeface="方正兰亭黑简体" panose="02000000000000000000" pitchFamily="2" charset="-122"/>
                <a:cs typeface="Arial Unicode MS" pitchFamily="34" charset="-128"/>
              </a:rPr>
              <a:t>RAS</a:t>
            </a:r>
            <a:r>
              <a:rPr lang="en-US" altLang="zh-CN" sz="900" dirty="0">
                <a:solidFill>
                  <a:srgbClr val="000000"/>
                </a:solidFill>
                <a:latin typeface="Huawei Sans" panose="020C0503030203020204" pitchFamily="34" charset="0"/>
                <a:ea typeface="方正兰亭黑简体" panose="02000000000000000000" pitchFamily="2" charset="-122"/>
                <a:cs typeface="Arial Unicode MS" pitchFamily="34" charset="-128"/>
              </a:rPr>
              <a:t> </a:t>
            </a:r>
            <a:endParaRPr lang="en-US" sz="900" dirty="0">
              <a:solidFill>
                <a:srgbClr val="2D2015"/>
              </a:solidFill>
              <a:latin typeface="Huawei Sans" panose="020C0503030203020204" pitchFamily="34" charset="0"/>
              <a:ea typeface="方正兰亭黑简体" panose="02000000000000000000" pitchFamily="2" charset="-122"/>
              <a:cs typeface="Times New Roman" pitchFamily="18" charset="0"/>
            </a:endParaRPr>
          </a:p>
        </p:txBody>
      </p:sp>
      <p:sp>
        <p:nvSpPr>
          <p:cNvPr id="12" name="Rounded Rectangle 11"/>
          <p:cNvSpPr/>
          <p:nvPr/>
        </p:nvSpPr>
        <p:spPr bwMode="auto">
          <a:xfrm>
            <a:off x="6314523" y="2011654"/>
            <a:ext cx="2142582" cy="374952"/>
          </a:xfrm>
          <a:prstGeom prst="roundRect">
            <a:avLst/>
          </a:prstGeom>
          <a:solidFill>
            <a:srgbClr val="7030A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68540" tIns="34270" rIns="68540" bIns="34270" anchor="ctr"/>
          <a:lstStyle/>
          <a:p>
            <a:pPr>
              <a:spcBef>
                <a:spcPct val="20000"/>
              </a:spcBef>
              <a:defRPr/>
            </a:pPr>
            <a:r>
              <a:rPr lang="zh-CN" altLang="en-US" sz="900" dirty="0">
                <a:solidFill>
                  <a:srgbClr val="F2F2F2"/>
                </a:solidFill>
                <a:latin typeface="Huawei Sans" panose="020C0503030203020204" pitchFamily="34" charset="0"/>
                <a:ea typeface="方正兰亭黑简体" panose="02000000000000000000" pitchFamily="2" charset="-122"/>
                <a:cs typeface="Arial Unicode MS" pitchFamily="34" charset="-128"/>
              </a:rPr>
              <a:t>定浮点</a:t>
            </a:r>
            <a:r>
              <a:rPr lang="en-US" altLang="zh-CN" sz="900" dirty="0">
                <a:solidFill>
                  <a:srgbClr val="F2F2F2"/>
                </a:solidFill>
                <a:latin typeface="Huawei Sans" panose="020C0503030203020204" pitchFamily="34" charset="0"/>
                <a:ea typeface="方正兰亭黑简体" panose="02000000000000000000" pitchFamily="2" charset="-122"/>
                <a:cs typeface="Arial Unicode MS" pitchFamily="34" charset="-128"/>
              </a:rPr>
              <a:t>pipe</a:t>
            </a:r>
            <a:r>
              <a:rPr lang="zh-CN" altLang="en-US" sz="900" dirty="0">
                <a:solidFill>
                  <a:srgbClr val="F2F2F2"/>
                </a:solidFill>
                <a:latin typeface="Huawei Sans" panose="020C0503030203020204" pitchFamily="34" charset="0"/>
                <a:ea typeface="方正兰亭黑简体" panose="02000000000000000000" pitchFamily="2" charset="-122"/>
                <a:cs typeface="Arial Unicode MS" pitchFamily="34" charset="-128"/>
              </a:rPr>
              <a:t>独立，提升</a:t>
            </a:r>
            <a:r>
              <a:rPr lang="en-US" altLang="zh-CN" sz="900" dirty="0">
                <a:solidFill>
                  <a:srgbClr val="F2F2F2"/>
                </a:solidFill>
                <a:latin typeface="Huawei Sans" panose="020C0503030203020204" pitchFamily="34" charset="0"/>
                <a:ea typeface="方正兰亭黑简体" panose="02000000000000000000" pitchFamily="2" charset="-122"/>
                <a:cs typeface="Arial Unicode MS" pitchFamily="34" charset="-128"/>
              </a:rPr>
              <a:t>dispatch</a:t>
            </a:r>
            <a:r>
              <a:rPr lang="zh-CN" altLang="en-US" sz="900" dirty="0">
                <a:solidFill>
                  <a:srgbClr val="F2F2F2"/>
                </a:solidFill>
                <a:latin typeface="Huawei Sans" panose="020C0503030203020204" pitchFamily="34" charset="0"/>
                <a:ea typeface="方正兰亭黑简体" panose="02000000000000000000" pitchFamily="2" charset="-122"/>
                <a:cs typeface="Arial Unicode MS" pitchFamily="34" charset="-128"/>
              </a:rPr>
              <a:t>带宽</a:t>
            </a:r>
            <a:endParaRPr lang="en-US" sz="900" dirty="0">
              <a:solidFill>
                <a:srgbClr val="F2F2F2"/>
              </a:solidFill>
              <a:latin typeface="Huawei Sans" panose="020C0503030203020204" pitchFamily="34" charset="0"/>
              <a:ea typeface="方正兰亭黑简体" panose="02000000000000000000" pitchFamily="2" charset="-122"/>
              <a:cs typeface="Times New Roman" pitchFamily="18" charset="0"/>
            </a:endParaRPr>
          </a:p>
        </p:txBody>
      </p:sp>
      <p:sp>
        <p:nvSpPr>
          <p:cNvPr id="13" name="Rounded Rectangle 12"/>
          <p:cNvSpPr/>
          <p:nvPr/>
        </p:nvSpPr>
        <p:spPr bwMode="auto">
          <a:xfrm>
            <a:off x="6314523" y="2588364"/>
            <a:ext cx="2142582" cy="374952"/>
          </a:xfrm>
          <a:prstGeom prst="roundRect">
            <a:avLst/>
          </a:prstGeom>
          <a:solidFill>
            <a:srgbClr val="7030A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68540" tIns="34270" rIns="68540" bIns="34270" anchor="ctr"/>
          <a:lstStyle/>
          <a:p>
            <a:pPr>
              <a:spcBef>
                <a:spcPct val="20000"/>
              </a:spcBef>
              <a:defRPr/>
            </a:pPr>
            <a:r>
              <a:rPr lang="zh-CN" altLang="en-US" sz="900" dirty="0">
                <a:solidFill>
                  <a:srgbClr val="F2F2F2"/>
                </a:solidFill>
                <a:latin typeface="Huawei Sans" panose="020C0503030203020204" pitchFamily="34" charset="0"/>
                <a:ea typeface="方正兰亭黑简体" panose="02000000000000000000" pitchFamily="2" charset="-122"/>
                <a:cs typeface="Times New Roman" pitchFamily="18" charset="0"/>
              </a:rPr>
              <a:t>支持</a:t>
            </a:r>
            <a:r>
              <a:rPr lang="en-US" altLang="zh-CN" sz="900" dirty="0">
                <a:solidFill>
                  <a:srgbClr val="F2F2F2"/>
                </a:solidFill>
                <a:latin typeface="Huawei Sans" panose="020C0503030203020204" pitchFamily="34" charset="0"/>
                <a:ea typeface="方正兰亭黑简体" panose="02000000000000000000" pitchFamily="2" charset="-122"/>
                <a:cs typeface="Times New Roman" pitchFamily="18" charset="0"/>
              </a:rPr>
              <a:t>V8.2</a:t>
            </a:r>
            <a:r>
              <a:rPr lang="zh-CN" altLang="en-US" sz="900" dirty="0">
                <a:solidFill>
                  <a:srgbClr val="F2F2F2"/>
                </a:solidFill>
                <a:latin typeface="Huawei Sans" panose="020C0503030203020204" pitchFamily="34" charset="0"/>
                <a:ea typeface="方正兰亭黑简体" panose="02000000000000000000" pitchFamily="2" charset="-122"/>
                <a:cs typeface="Times New Roman" pitchFamily="18" charset="0"/>
              </a:rPr>
              <a:t>半精度浮点计算</a:t>
            </a:r>
            <a:endParaRPr lang="en-US" sz="900" dirty="0">
              <a:solidFill>
                <a:srgbClr val="F2F2F2"/>
              </a:solidFill>
              <a:latin typeface="Huawei Sans" panose="020C0503030203020204" pitchFamily="34" charset="0"/>
              <a:ea typeface="方正兰亭黑简体" panose="02000000000000000000" pitchFamily="2" charset="-122"/>
              <a:cs typeface="Times New Roman" pitchFamily="18" charset="0"/>
            </a:endParaRPr>
          </a:p>
        </p:txBody>
      </p:sp>
      <p:sp>
        <p:nvSpPr>
          <p:cNvPr id="15" name="Rounded Rectangle 14"/>
          <p:cNvSpPr/>
          <p:nvPr/>
        </p:nvSpPr>
        <p:spPr bwMode="auto">
          <a:xfrm>
            <a:off x="6314523" y="3818377"/>
            <a:ext cx="2142582" cy="428516"/>
          </a:xfrm>
          <a:prstGeom prst="roundRect">
            <a:avLst/>
          </a:prstGeom>
          <a:solidFill>
            <a:srgbClr val="99CC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68540" tIns="34270" rIns="68540" bIns="34270" anchor="ctr"/>
          <a:lstStyle/>
          <a:p>
            <a:pPr>
              <a:spcBef>
                <a:spcPct val="20000"/>
              </a:spcBef>
              <a:defRPr/>
            </a:pPr>
            <a:r>
              <a:rPr lang="en-US" altLang="zh-CN" sz="825" dirty="0">
                <a:solidFill>
                  <a:srgbClr val="000000"/>
                </a:solidFill>
                <a:latin typeface="Huawei Sans" panose="020C0503030203020204" pitchFamily="34" charset="0"/>
                <a:ea typeface="方正兰亭黑简体" panose="02000000000000000000" pitchFamily="2" charset="-122"/>
                <a:cs typeface="Arial Unicode MS" pitchFamily="34" charset="-128"/>
              </a:rPr>
              <a:t>Memory </a:t>
            </a:r>
            <a:r>
              <a:rPr lang="zh-CN" altLang="en-US" sz="825" dirty="0">
                <a:solidFill>
                  <a:srgbClr val="000000"/>
                </a:solidFill>
                <a:latin typeface="Huawei Sans" panose="020C0503030203020204" pitchFamily="34" charset="0"/>
                <a:ea typeface="方正兰亭黑简体" panose="02000000000000000000" pitchFamily="2" charset="-122"/>
                <a:cs typeface="Arial Unicode MS" pitchFamily="34" charset="-128"/>
              </a:rPr>
              <a:t>子系统深度优化，提升内存访问的</a:t>
            </a:r>
            <a:r>
              <a:rPr lang="en-US" altLang="zh-CN" sz="825" dirty="0">
                <a:solidFill>
                  <a:srgbClr val="000000"/>
                </a:solidFill>
                <a:latin typeface="Huawei Sans" panose="020C0503030203020204" pitchFamily="34" charset="0"/>
                <a:ea typeface="方正兰亭黑简体" panose="02000000000000000000" pitchFamily="2" charset="-122"/>
                <a:cs typeface="Arial Unicode MS" pitchFamily="34" charset="-128"/>
              </a:rPr>
              <a:t>outstanding</a:t>
            </a:r>
            <a:r>
              <a:rPr lang="zh-CN" altLang="en-US" sz="825" dirty="0">
                <a:solidFill>
                  <a:srgbClr val="000000"/>
                </a:solidFill>
                <a:latin typeface="Huawei Sans" panose="020C0503030203020204" pitchFamily="34" charset="0"/>
                <a:ea typeface="方正兰亭黑简体" panose="02000000000000000000" pitchFamily="2" charset="-122"/>
                <a:cs typeface="Arial Unicode MS" pitchFamily="34" charset="-128"/>
              </a:rPr>
              <a:t>深度</a:t>
            </a:r>
            <a:endParaRPr lang="en-US" altLang="zh-CN" sz="825" dirty="0">
              <a:solidFill>
                <a:srgbClr val="000000"/>
              </a:solidFill>
              <a:latin typeface="Huawei Sans" panose="020C0503030203020204" pitchFamily="34" charset="0"/>
              <a:ea typeface="方正兰亭黑简体" panose="02000000000000000000" pitchFamily="2" charset="-122"/>
              <a:cs typeface="Arial Unicode MS" pitchFamily="34" charset="-128"/>
            </a:endParaRPr>
          </a:p>
        </p:txBody>
      </p:sp>
      <p:sp>
        <p:nvSpPr>
          <p:cNvPr id="16" name="Rounded Rectangle 15"/>
          <p:cNvSpPr/>
          <p:nvPr/>
        </p:nvSpPr>
        <p:spPr bwMode="auto">
          <a:xfrm>
            <a:off x="6318784" y="4266937"/>
            <a:ext cx="2142581" cy="374952"/>
          </a:xfrm>
          <a:prstGeom prst="roundRect">
            <a:avLst/>
          </a:prstGeom>
          <a:solidFill>
            <a:srgbClr val="99CC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68540" tIns="34270" rIns="68540" bIns="34270" anchor="ctr"/>
          <a:lstStyle/>
          <a:p>
            <a:pPr>
              <a:spcBef>
                <a:spcPct val="20000"/>
              </a:spcBef>
              <a:defRPr/>
            </a:pPr>
            <a:r>
              <a:rPr lang="zh-CN" altLang="en-US" sz="900" dirty="0">
                <a:solidFill>
                  <a:srgbClr val="2D2015"/>
                </a:solidFill>
                <a:latin typeface="Huawei Sans" panose="020C0503030203020204" pitchFamily="34" charset="0"/>
                <a:ea typeface="方正兰亭黑简体" panose="02000000000000000000" pitchFamily="2" charset="-122"/>
                <a:cs typeface="Times New Roman" pitchFamily="18" charset="0"/>
              </a:rPr>
              <a:t>降低</a:t>
            </a:r>
            <a:r>
              <a:rPr lang="en-US" altLang="zh-CN" sz="900" dirty="0">
                <a:solidFill>
                  <a:srgbClr val="2D2015"/>
                </a:solidFill>
                <a:latin typeface="Huawei Sans" panose="020C0503030203020204" pitchFamily="34" charset="0"/>
                <a:ea typeface="方正兰亭黑简体" panose="02000000000000000000" pitchFamily="2" charset="-122"/>
                <a:cs typeface="Times New Roman" pitchFamily="18" charset="0"/>
              </a:rPr>
              <a:t>memory</a:t>
            </a:r>
            <a:r>
              <a:rPr lang="zh-CN" altLang="en-US" sz="900" dirty="0">
                <a:solidFill>
                  <a:srgbClr val="2D2015"/>
                </a:solidFill>
                <a:latin typeface="Huawei Sans" panose="020C0503030203020204" pitchFamily="34" charset="0"/>
                <a:ea typeface="方正兰亭黑简体" panose="02000000000000000000" pitchFamily="2" charset="-122"/>
                <a:cs typeface="Times New Roman" pitchFamily="18" charset="0"/>
              </a:rPr>
              <a:t>访问时延，每个核私有</a:t>
            </a:r>
            <a:r>
              <a:rPr lang="en-US" altLang="zh-CN" sz="900" dirty="0">
                <a:solidFill>
                  <a:srgbClr val="2D2015"/>
                </a:solidFill>
                <a:latin typeface="Huawei Sans" panose="020C0503030203020204" pitchFamily="34" charset="0"/>
                <a:ea typeface="方正兰亭黑简体" panose="02000000000000000000" pitchFamily="2" charset="-122"/>
                <a:cs typeface="Times New Roman" pitchFamily="18" charset="0"/>
              </a:rPr>
              <a:t>L2</a:t>
            </a:r>
            <a:r>
              <a:rPr lang="zh-CN" altLang="en-US" sz="900" dirty="0">
                <a:solidFill>
                  <a:srgbClr val="2D2015"/>
                </a:solidFill>
                <a:latin typeface="Huawei Sans" panose="020C0503030203020204" pitchFamily="34" charset="0"/>
                <a:ea typeface="方正兰亭黑简体" panose="02000000000000000000" pitchFamily="2" charset="-122"/>
                <a:cs typeface="Times New Roman" pitchFamily="18" charset="0"/>
              </a:rPr>
              <a:t>，</a:t>
            </a:r>
            <a:r>
              <a:rPr lang="en-US" altLang="zh-CN" sz="900" dirty="0">
                <a:solidFill>
                  <a:srgbClr val="2D2015"/>
                </a:solidFill>
                <a:latin typeface="Huawei Sans" panose="020C0503030203020204" pitchFamily="34" charset="0"/>
                <a:ea typeface="方正兰亭黑简体" panose="02000000000000000000" pitchFamily="2" charset="-122"/>
                <a:cs typeface="Times New Roman" pitchFamily="18" charset="0"/>
              </a:rPr>
              <a:t>Latency 9 cycles</a:t>
            </a:r>
            <a:endParaRPr lang="en-US" sz="900" dirty="0">
              <a:solidFill>
                <a:srgbClr val="2D2015"/>
              </a:solidFill>
              <a:latin typeface="Huawei Sans" panose="020C0503030203020204" pitchFamily="34" charset="0"/>
              <a:ea typeface="方正兰亭黑简体" panose="02000000000000000000" pitchFamily="2" charset="-122"/>
              <a:cs typeface="Times New Roman" pitchFamily="18" charset="0"/>
            </a:endParaRPr>
          </a:p>
        </p:txBody>
      </p:sp>
      <p:sp>
        <p:nvSpPr>
          <p:cNvPr id="18" name="Rounded Rectangle 17"/>
          <p:cNvSpPr/>
          <p:nvPr/>
        </p:nvSpPr>
        <p:spPr bwMode="auto">
          <a:xfrm>
            <a:off x="6314523" y="4668642"/>
            <a:ext cx="2142582" cy="296564"/>
          </a:xfrm>
          <a:prstGeom prst="roundRect">
            <a:avLst/>
          </a:prstGeom>
          <a:solidFill>
            <a:srgbClr val="99CC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68540" tIns="34270" rIns="68540" bIns="34270" anchor="ctr"/>
          <a:lstStyle/>
          <a:p>
            <a:pPr>
              <a:spcBef>
                <a:spcPct val="20000"/>
              </a:spcBef>
              <a:defRPr/>
            </a:pPr>
            <a:r>
              <a:rPr lang="zh-CN" altLang="en-US" sz="900" dirty="0">
                <a:solidFill>
                  <a:srgbClr val="000000"/>
                </a:solidFill>
                <a:latin typeface="Huawei Sans" panose="020C0503030203020204" pitchFamily="34" charset="0"/>
                <a:ea typeface="方正兰亭黑简体" panose="02000000000000000000" pitchFamily="2" charset="-122"/>
                <a:cs typeface="Arial Unicode MS" pitchFamily="34" charset="-128"/>
              </a:rPr>
              <a:t>提供降低和规避</a:t>
            </a:r>
            <a:r>
              <a:rPr lang="en-US" altLang="zh-CN" sz="900" dirty="0">
                <a:solidFill>
                  <a:srgbClr val="000000"/>
                </a:solidFill>
                <a:latin typeface="Huawei Sans" panose="020C0503030203020204" pitchFamily="34" charset="0"/>
                <a:ea typeface="方正兰亭黑简体" panose="02000000000000000000" pitchFamily="2" charset="-122"/>
                <a:cs typeface="Arial Unicode MS" pitchFamily="34" charset="-128"/>
              </a:rPr>
              <a:t>Device</a:t>
            </a:r>
            <a:r>
              <a:rPr lang="zh-CN" altLang="en-US" sz="900" dirty="0">
                <a:solidFill>
                  <a:srgbClr val="000000"/>
                </a:solidFill>
                <a:latin typeface="Huawei Sans" panose="020C0503030203020204" pitchFamily="34" charset="0"/>
                <a:ea typeface="方正兰亭黑简体" panose="02000000000000000000" pitchFamily="2" charset="-122"/>
                <a:cs typeface="Arial Unicode MS" pitchFamily="34" charset="-128"/>
              </a:rPr>
              <a:t>访问对性能影响的解决方案</a:t>
            </a:r>
            <a:endParaRPr lang="en-US" sz="900" dirty="0">
              <a:solidFill>
                <a:srgbClr val="2D2015"/>
              </a:solidFill>
              <a:latin typeface="Huawei Sans" panose="020C0503030203020204" pitchFamily="34" charset="0"/>
              <a:ea typeface="方正兰亭黑简体" panose="02000000000000000000" pitchFamily="2" charset="-122"/>
              <a:cs typeface="Times New Roman" pitchFamily="18" charset="0"/>
            </a:endParaRPr>
          </a:p>
        </p:txBody>
      </p:sp>
      <p:sp>
        <p:nvSpPr>
          <p:cNvPr id="19" name="Rounded Rectangle 18"/>
          <p:cNvSpPr/>
          <p:nvPr/>
        </p:nvSpPr>
        <p:spPr bwMode="auto">
          <a:xfrm>
            <a:off x="6314523" y="4986646"/>
            <a:ext cx="2142582" cy="428516"/>
          </a:xfrm>
          <a:prstGeom prst="roundRect">
            <a:avLst/>
          </a:prstGeom>
          <a:solidFill>
            <a:srgbClr val="99CC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68540" tIns="34270" rIns="68540" bIns="34270" anchor="ctr"/>
          <a:lstStyle/>
          <a:p>
            <a:pPr>
              <a:spcBef>
                <a:spcPct val="20000"/>
              </a:spcBef>
              <a:defRPr/>
            </a:pPr>
            <a:r>
              <a:rPr lang="zh-CN" altLang="en-US" sz="900" dirty="0">
                <a:solidFill>
                  <a:srgbClr val="000000"/>
                </a:solidFill>
                <a:latin typeface="Huawei Sans" panose="020C0503030203020204" pitchFamily="34" charset="0"/>
                <a:ea typeface="方正兰亭黑简体" panose="02000000000000000000" pitchFamily="2" charset="-122"/>
                <a:cs typeface="Arial Unicode MS" pitchFamily="34" charset="-128"/>
              </a:rPr>
              <a:t>定制针对产品应用的指令和数据</a:t>
            </a:r>
            <a:r>
              <a:rPr lang="en-US" altLang="zh-CN" sz="900" dirty="0">
                <a:solidFill>
                  <a:srgbClr val="000000"/>
                </a:solidFill>
                <a:latin typeface="Huawei Sans" panose="020C0503030203020204" pitchFamily="34" charset="0"/>
                <a:ea typeface="方正兰亭黑简体" panose="02000000000000000000" pitchFamily="2" charset="-122"/>
                <a:cs typeface="Arial Unicode MS" pitchFamily="34" charset="-128"/>
              </a:rPr>
              <a:t>Cache</a:t>
            </a:r>
            <a:r>
              <a:rPr lang="zh-CN" altLang="en-US" sz="900" dirty="0">
                <a:solidFill>
                  <a:srgbClr val="000000"/>
                </a:solidFill>
                <a:latin typeface="Huawei Sans" panose="020C0503030203020204" pitchFamily="34" charset="0"/>
                <a:ea typeface="方正兰亭黑简体" panose="02000000000000000000" pitchFamily="2" charset="-122"/>
                <a:cs typeface="Arial Unicode MS" pitchFamily="34" charset="-128"/>
              </a:rPr>
              <a:t>的预取和</a:t>
            </a:r>
            <a:r>
              <a:rPr lang="en-US" altLang="zh-CN" sz="900" dirty="0">
                <a:solidFill>
                  <a:srgbClr val="000000"/>
                </a:solidFill>
                <a:latin typeface="Huawei Sans" panose="020C0503030203020204" pitchFamily="34" charset="0"/>
                <a:ea typeface="方正兰亭黑简体" panose="02000000000000000000" pitchFamily="2" charset="-122"/>
                <a:cs typeface="Arial Unicode MS" pitchFamily="34" charset="-128"/>
              </a:rPr>
              <a:t>Streaming</a:t>
            </a:r>
            <a:r>
              <a:rPr lang="zh-CN" altLang="en-US" sz="900" dirty="0">
                <a:solidFill>
                  <a:srgbClr val="000000"/>
                </a:solidFill>
                <a:latin typeface="Huawei Sans" panose="020C0503030203020204" pitchFamily="34" charset="0"/>
                <a:ea typeface="方正兰亭黑简体" panose="02000000000000000000" pitchFamily="2" charset="-122"/>
                <a:cs typeface="Arial Unicode MS" pitchFamily="34" charset="-128"/>
              </a:rPr>
              <a:t>算法</a:t>
            </a:r>
            <a:endParaRPr lang="en-US" sz="900" dirty="0">
              <a:solidFill>
                <a:srgbClr val="2D2015"/>
              </a:solidFill>
              <a:latin typeface="Huawei Sans" panose="020C0503030203020204" pitchFamily="34" charset="0"/>
              <a:ea typeface="方正兰亭黑简体" panose="02000000000000000000" pitchFamily="2" charset="-122"/>
              <a:cs typeface="Times New Roman" pitchFamily="18" charset="0"/>
            </a:endParaRPr>
          </a:p>
        </p:txBody>
      </p:sp>
      <p:sp>
        <p:nvSpPr>
          <p:cNvPr id="3" name="标题 2"/>
          <p:cNvSpPr>
            <a:spLocks noGrp="1"/>
          </p:cNvSpPr>
          <p:nvPr>
            <p:ph type="title"/>
          </p:nvPr>
        </p:nvSpPr>
        <p:spPr/>
        <p:txBody>
          <a:bodyPr>
            <a:normAutofit fontScale="90000"/>
          </a:bodyPr>
          <a:lstStyle/>
          <a:p>
            <a:r>
              <a:rPr lang="zh-CN" altLang="en-US" dirty="0"/>
              <a:t>基于</a:t>
            </a:r>
            <a:r>
              <a:rPr lang="en-US" altLang="zh-CN" dirty="0"/>
              <a:t>ARMv8</a:t>
            </a:r>
            <a:r>
              <a:rPr lang="zh-CN" altLang="en-US" dirty="0"/>
              <a:t>的鲲鹏处理器微架构</a:t>
            </a:r>
          </a:p>
        </p:txBody>
      </p:sp>
    </p:spTree>
    <p:extLst>
      <p:ext uri="{BB962C8B-B14F-4D97-AF65-F5344CB8AC3E}">
        <p14:creationId xmlns:p14="http://schemas.microsoft.com/office/powerpoint/2010/main" val="2302741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2561" y="1923383"/>
            <a:ext cx="2835315" cy="1594866"/>
          </a:xfrm>
          <a:prstGeom prst="rect">
            <a:avLst/>
          </a:prstGeom>
        </p:spPr>
      </p:pic>
      <p:grpSp>
        <p:nvGrpSpPr>
          <p:cNvPr id="4" name="组合 3"/>
          <p:cNvGrpSpPr>
            <a:grpSpLocks noChangeAspect="1"/>
          </p:cNvGrpSpPr>
          <p:nvPr/>
        </p:nvGrpSpPr>
        <p:grpSpPr>
          <a:xfrm>
            <a:off x="1079364" y="3758744"/>
            <a:ext cx="3240360" cy="1641412"/>
            <a:chOff x="5383638" y="2438755"/>
            <a:chExt cx="6157768" cy="3403076"/>
          </a:xfrm>
        </p:grpSpPr>
        <p:sp>
          <p:nvSpPr>
            <p:cNvPr id="5" name="矩形 4"/>
            <p:cNvSpPr/>
            <p:nvPr/>
          </p:nvSpPr>
          <p:spPr>
            <a:xfrm>
              <a:off x="5383638" y="2532820"/>
              <a:ext cx="5817403" cy="3309011"/>
            </a:xfrm>
            <a:prstGeom prst="rect">
              <a:avLst/>
            </a:prstGeom>
            <a:solidFill>
              <a:sysClr val="window" lastClr="FFFFFF">
                <a:lumMod val="95000"/>
              </a:sysClr>
            </a:solidFill>
            <a:ln w="25400" cap="flat" cmpd="sng" algn="ctr">
              <a:noFill/>
              <a:prstDash val="solid"/>
            </a:ln>
            <a:effectLst/>
          </p:spPr>
          <p:txBody>
            <a:bodyPr rtlCol="0" anchor="ctr"/>
            <a:lstStyle/>
            <a:p>
              <a:pPr algn="ctr" defTabSz="685800"/>
              <a:endParaRPr lang="zh-CN" altLang="en-US" sz="900" kern="0">
                <a:latin typeface="Huawei Sans" panose="020C0503030203020204" pitchFamily="34" charset="0"/>
                <a:ea typeface="方正兰亭黑简体" panose="02000000000000000000" pitchFamily="2" charset="-122"/>
                <a:cs typeface="+mn-ea"/>
                <a:sym typeface="+mn-lt"/>
              </a:endParaRPr>
            </a:p>
          </p:txBody>
        </p:sp>
        <p:sp>
          <p:nvSpPr>
            <p:cNvPr id="6" name="矩形 5"/>
            <p:cNvSpPr/>
            <p:nvPr/>
          </p:nvSpPr>
          <p:spPr>
            <a:xfrm>
              <a:off x="5670587" y="2438755"/>
              <a:ext cx="5870819" cy="3152885"/>
            </a:xfrm>
            <a:prstGeom prst="rect">
              <a:avLst/>
            </a:prstGeom>
          </p:spPr>
          <p:txBody>
            <a:bodyPr wrap="square">
              <a:spAutoFit/>
            </a:bodyPr>
            <a:lstStyle/>
            <a:p>
              <a:pPr marL="214313" indent="-214313" fontAlgn="base">
                <a:lnSpc>
                  <a:spcPct val="150000"/>
                </a:lnSpc>
                <a:buSzPct val="80000"/>
                <a:buFont typeface="Wingdings" panose="05000000000000000000" pitchFamily="2" charset="2"/>
                <a:buChar char="p"/>
              </a:pPr>
              <a:r>
                <a:rPr lang="en-US" altLang="zh-CN" sz="1050" dirty="0">
                  <a:latin typeface="Huawei Sans" panose="020C0503030203020204" pitchFamily="34" charset="0"/>
                  <a:ea typeface="方正兰亭黑简体" panose="02000000000000000000" pitchFamily="2" charset="-122"/>
                  <a:cs typeface="+mn-ea"/>
                  <a:sym typeface="+mn-lt"/>
                </a:rPr>
                <a:t>32</a:t>
              </a:r>
              <a:r>
                <a:rPr lang="zh-CN" altLang="en-US" sz="1050" dirty="0">
                  <a:latin typeface="Huawei Sans" panose="020C0503030203020204" pitchFamily="34" charset="0"/>
                  <a:ea typeface="方正兰亭黑简体" panose="02000000000000000000" pitchFamily="2" charset="-122"/>
                  <a:cs typeface="+mn-ea"/>
                  <a:sym typeface="+mn-lt"/>
                </a:rPr>
                <a:t>核，</a:t>
              </a:r>
              <a:r>
                <a:rPr lang="en-US" altLang="zh-CN" sz="1050" dirty="0">
                  <a:latin typeface="Huawei Sans" panose="020C0503030203020204" pitchFamily="34" charset="0"/>
                  <a:ea typeface="方正兰亭黑简体" panose="02000000000000000000" pitchFamily="2" charset="-122"/>
                  <a:cs typeface="+mn-ea"/>
                  <a:sym typeface="+mn-lt"/>
                </a:rPr>
                <a:t>2.4 GHz</a:t>
              </a:r>
              <a:r>
                <a:rPr lang="zh-CN" altLang="en-US" sz="1050" dirty="0">
                  <a:latin typeface="Huawei Sans" panose="020C0503030203020204" pitchFamily="34" charset="0"/>
                  <a:ea typeface="方正兰亭黑简体" panose="02000000000000000000" pitchFamily="2" charset="-122"/>
                  <a:cs typeface="+mn-ea"/>
                  <a:sym typeface="+mn-lt"/>
                </a:rPr>
                <a:t>主频</a:t>
              </a:r>
            </a:p>
            <a:p>
              <a:pPr marL="214313" indent="-214313" fontAlgn="base">
                <a:lnSpc>
                  <a:spcPct val="150000"/>
                </a:lnSpc>
                <a:buSzPct val="80000"/>
                <a:buFont typeface="Wingdings" panose="05000000000000000000" pitchFamily="2" charset="2"/>
                <a:buChar char="p"/>
              </a:pPr>
              <a:r>
                <a:rPr lang="en-US" altLang="zh-CN" sz="1050" dirty="0">
                  <a:latin typeface="Huawei Sans" panose="020C0503030203020204" pitchFamily="34" charset="0"/>
                  <a:ea typeface="方正兰亭黑简体" panose="02000000000000000000" pitchFamily="2" charset="-122"/>
                  <a:cs typeface="+mn-ea"/>
                  <a:sym typeface="+mn-lt"/>
                </a:rPr>
                <a:t>SPECint</a:t>
              </a:r>
              <a:r>
                <a:rPr lang="zh-CN" altLang="en-US" sz="1050" dirty="0">
                  <a:latin typeface="Huawei Sans" panose="020C0503030203020204" pitchFamily="34" charset="0"/>
                  <a:ea typeface="方正兰亭黑简体" panose="02000000000000000000" pitchFamily="2" charset="-122"/>
                  <a:cs typeface="+mn-ea"/>
                  <a:sym typeface="+mn-lt"/>
                </a:rPr>
                <a:t>性能匹配业界中端，功耗低至</a:t>
              </a:r>
              <a:r>
                <a:rPr lang="en-US" altLang="zh-CN" sz="1050" dirty="0">
                  <a:latin typeface="Huawei Sans" panose="020C0503030203020204" pitchFamily="34" charset="0"/>
                  <a:ea typeface="方正兰亭黑简体" panose="02000000000000000000" pitchFamily="2" charset="-122"/>
                  <a:cs typeface="+mn-ea"/>
                  <a:sym typeface="+mn-lt"/>
                </a:rPr>
                <a:t>75 W</a:t>
              </a:r>
            </a:p>
            <a:p>
              <a:pPr marL="214313" indent="-214313" fontAlgn="base">
                <a:lnSpc>
                  <a:spcPct val="150000"/>
                </a:lnSpc>
                <a:buSzPct val="80000"/>
                <a:buFont typeface="Wingdings" panose="05000000000000000000" pitchFamily="2" charset="2"/>
                <a:buChar char="p"/>
              </a:pPr>
              <a:r>
                <a:rPr lang="zh-CN" altLang="en-US" sz="1050" dirty="0">
                  <a:latin typeface="Huawei Sans" panose="020C0503030203020204" pitchFamily="34" charset="0"/>
                  <a:ea typeface="方正兰亭黑简体" panose="02000000000000000000" pitchFamily="2" charset="-122"/>
                  <a:cs typeface="+mn-ea"/>
                  <a:sym typeface="+mn-lt"/>
                </a:rPr>
                <a:t>支持</a:t>
              </a:r>
              <a:r>
                <a:rPr lang="en-US" altLang="zh-CN" sz="1050" dirty="0">
                  <a:latin typeface="Huawei Sans" panose="020C0503030203020204" pitchFamily="34" charset="0"/>
                  <a:ea typeface="方正兰亭黑简体" panose="02000000000000000000" pitchFamily="2" charset="-122"/>
                  <a:cs typeface="+mn-ea"/>
                  <a:sym typeface="+mn-lt"/>
                </a:rPr>
                <a:t>4</a:t>
              </a:r>
              <a:r>
                <a:rPr lang="zh-CN" altLang="en-US" sz="1050" dirty="0">
                  <a:latin typeface="Huawei Sans" panose="020C0503030203020204" pitchFamily="34" charset="0"/>
                  <a:ea typeface="方正兰亭黑简体" panose="02000000000000000000" pitchFamily="2" charset="-122"/>
                  <a:cs typeface="+mn-ea"/>
                  <a:sym typeface="+mn-lt"/>
                </a:rPr>
                <a:t>通道</a:t>
              </a:r>
              <a:r>
                <a:rPr lang="en-US" altLang="zh-CN" sz="1050" dirty="0">
                  <a:latin typeface="Huawei Sans" panose="020C0503030203020204" pitchFamily="34" charset="0"/>
                  <a:ea typeface="方正兰亭黑简体" panose="02000000000000000000" pitchFamily="2" charset="-122"/>
                  <a:cs typeface="+mn-ea"/>
                  <a:sym typeface="+mn-lt"/>
                </a:rPr>
                <a:t>DDR4</a:t>
              </a:r>
              <a:r>
                <a:rPr lang="zh-CN" altLang="en-US" sz="1050" dirty="0">
                  <a:latin typeface="Huawei Sans" panose="020C0503030203020204" pitchFamily="34" charset="0"/>
                  <a:ea typeface="方正兰亭黑简体" panose="02000000000000000000" pitchFamily="2" charset="-122"/>
                  <a:cs typeface="+mn-ea"/>
                  <a:sym typeface="+mn-lt"/>
                </a:rPr>
                <a:t>控制器</a:t>
              </a:r>
            </a:p>
            <a:p>
              <a:pPr marL="214313" indent="-214313" fontAlgn="base">
                <a:lnSpc>
                  <a:spcPct val="150000"/>
                </a:lnSpc>
                <a:buSzPct val="80000"/>
                <a:buFont typeface="Wingdings" panose="05000000000000000000" pitchFamily="2" charset="2"/>
                <a:buChar char="p"/>
              </a:pPr>
              <a:r>
                <a:rPr lang="zh-CN" altLang="en-US" sz="1050" dirty="0">
                  <a:latin typeface="Huawei Sans" panose="020C0503030203020204" pitchFamily="34" charset="0"/>
                  <a:ea typeface="方正兰亭黑简体" panose="02000000000000000000" pitchFamily="2" charset="-122"/>
                  <a:cs typeface="+mn-ea"/>
                  <a:sym typeface="+mn-lt"/>
                </a:rPr>
                <a:t>支持</a:t>
              </a:r>
              <a:r>
                <a:rPr lang="en-US" altLang="zh-CN" sz="1050" dirty="0">
                  <a:latin typeface="Huawei Sans" panose="020C0503030203020204" pitchFamily="34" charset="0"/>
                  <a:ea typeface="方正兰亭黑简体" panose="02000000000000000000" pitchFamily="2" charset="-122"/>
                  <a:cs typeface="+mn-ea"/>
                  <a:sym typeface="+mn-lt"/>
                </a:rPr>
                <a:t>PCIe 3.0</a:t>
              </a:r>
              <a:r>
                <a:rPr lang="zh-CN" altLang="en-US" sz="1050" dirty="0">
                  <a:latin typeface="Huawei Sans" panose="020C0503030203020204" pitchFamily="34" charset="0"/>
                  <a:ea typeface="方正兰亭黑简体" panose="02000000000000000000" pitchFamily="2" charset="-122"/>
                  <a:cs typeface="+mn-ea"/>
                  <a:sym typeface="+mn-lt"/>
                </a:rPr>
                <a:t>和</a:t>
              </a:r>
              <a:r>
                <a:rPr lang="en-US" altLang="zh-CN" sz="1050" dirty="0">
                  <a:latin typeface="Huawei Sans" panose="020C0503030203020204" pitchFamily="34" charset="0"/>
                  <a:ea typeface="方正兰亭黑简体" panose="02000000000000000000" pitchFamily="2" charset="-122"/>
                  <a:cs typeface="+mn-ea"/>
                  <a:sym typeface="+mn-lt"/>
                </a:rPr>
                <a:t>SAS/SATA 3.0</a:t>
              </a:r>
            </a:p>
            <a:p>
              <a:pPr marL="214313" indent="-214313" fontAlgn="base">
                <a:lnSpc>
                  <a:spcPct val="150000"/>
                </a:lnSpc>
                <a:buSzPct val="80000"/>
                <a:buFont typeface="Wingdings" panose="05000000000000000000" pitchFamily="2" charset="2"/>
                <a:buChar char="p"/>
              </a:pPr>
              <a:r>
                <a:rPr lang="zh-CN" altLang="en-US" sz="1050" dirty="0">
                  <a:latin typeface="Huawei Sans" panose="020C0503030203020204" pitchFamily="34" charset="0"/>
                  <a:ea typeface="方正兰亭黑简体" panose="02000000000000000000" pitchFamily="2" charset="-122"/>
                  <a:cs typeface="+mn-ea"/>
                  <a:sym typeface="+mn-lt"/>
                </a:rPr>
                <a:t>集成板载</a:t>
              </a:r>
              <a:r>
                <a:rPr lang="en-US" altLang="zh-CN" sz="1050" dirty="0">
                  <a:latin typeface="Huawei Sans" panose="020C0503030203020204" pitchFamily="34" charset="0"/>
                  <a:ea typeface="方正兰亭黑简体" panose="02000000000000000000" pitchFamily="2" charset="-122"/>
                  <a:cs typeface="+mn-ea"/>
                  <a:sym typeface="+mn-lt"/>
                </a:rPr>
                <a:t>GE/10 GE</a:t>
              </a:r>
              <a:r>
                <a:rPr lang="zh-CN" altLang="en-US" sz="1050" dirty="0">
                  <a:latin typeface="Huawei Sans" panose="020C0503030203020204" pitchFamily="34" charset="0"/>
                  <a:ea typeface="方正兰亭黑简体" panose="02000000000000000000" pitchFamily="2" charset="-122"/>
                  <a:cs typeface="+mn-ea"/>
                  <a:sym typeface="+mn-lt"/>
                </a:rPr>
                <a:t>网络</a:t>
              </a:r>
              <a:endParaRPr lang="en-US" altLang="zh-CN" sz="1050" dirty="0">
                <a:latin typeface="Huawei Sans" panose="020C0503030203020204" pitchFamily="34" charset="0"/>
                <a:ea typeface="方正兰亭黑简体" panose="02000000000000000000" pitchFamily="2" charset="-122"/>
                <a:cs typeface="+mn-ea"/>
                <a:sym typeface="+mn-lt"/>
              </a:endParaRPr>
            </a:p>
            <a:p>
              <a:pPr marL="214313" indent="-214313" fontAlgn="base">
                <a:lnSpc>
                  <a:spcPct val="150000"/>
                </a:lnSpc>
                <a:buSzPct val="80000"/>
                <a:buFont typeface="Wingdings" panose="05000000000000000000" pitchFamily="2" charset="2"/>
                <a:buChar char="p"/>
              </a:pPr>
              <a:r>
                <a:rPr lang="zh-CN" altLang="en-US" sz="1050" dirty="0">
                  <a:latin typeface="Huawei Sans" panose="020C0503030203020204" pitchFamily="34" charset="0"/>
                  <a:ea typeface="方正兰亭黑简体" panose="02000000000000000000" pitchFamily="2" charset="-122"/>
                  <a:cs typeface="+mn-ea"/>
                  <a:sym typeface="+mn-lt"/>
                </a:rPr>
                <a:t>支持</a:t>
              </a:r>
              <a:r>
                <a:rPr lang="en-US" altLang="zh-CN" sz="1050" dirty="0">
                  <a:latin typeface="Huawei Sans" panose="020C0503030203020204" pitchFamily="34" charset="0"/>
                  <a:ea typeface="方正兰亭黑简体" panose="02000000000000000000" pitchFamily="2" charset="-122"/>
                  <a:cs typeface="+mn-ea"/>
                  <a:sym typeface="+mn-lt"/>
                </a:rPr>
                <a:t>2</a:t>
              </a:r>
              <a:r>
                <a:rPr lang="zh-CN" altLang="en-US" sz="1050" dirty="0">
                  <a:latin typeface="Huawei Sans" panose="020C0503030203020204" pitchFamily="34" charset="0"/>
                  <a:ea typeface="方正兰亭黑简体" panose="02000000000000000000" pitchFamily="2" charset="-122"/>
                  <a:cs typeface="+mn-ea"/>
                  <a:sym typeface="+mn-lt"/>
                </a:rPr>
                <a:t>路互联</a:t>
              </a:r>
            </a:p>
          </p:txBody>
        </p:sp>
      </p:grpSp>
      <p:sp>
        <p:nvSpPr>
          <p:cNvPr id="7" name="矩形 6"/>
          <p:cNvSpPr/>
          <p:nvPr/>
        </p:nvSpPr>
        <p:spPr>
          <a:xfrm>
            <a:off x="4998218" y="3388987"/>
            <a:ext cx="3931561" cy="339837"/>
          </a:xfrm>
          <a:prstGeom prst="rect">
            <a:avLst/>
          </a:prstGeom>
          <a:noFill/>
        </p:spPr>
        <p:txBody>
          <a:bodyPr wrap="square">
            <a:spAutoFit/>
          </a:bodyPr>
          <a:lstStyle/>
          <a:p>
            <a:pPr algn="ctr">
              <a:lnSpc>
                <a:spcPct val="150000"/>
              </a:lnSpc>
            </a:pPr>
            <a:r>
              <a:rPr lang="en-US" altLang="zh-CN" sz="1200" dirty="0">
                <a:latin typeface="Huawei Sans" panose="020C0503030203020204" pitchFamily="34" charset="0"/>
                <a:ea typeface="方正兰亭黑简体" panose="02000000000000000000" pitchFamily="2" charset="-122"/>
                <a:cs typeface="+mn-ea"/>
                <a:sym typeface="+mn-lt"/>
              </a:rPr>
              <a:t>7nm</a:t>
            </a:r>
            <a:r>
              <a:rPr lang="zh-CN" altLang="en-US" sz="1200" dirty="0">
                <a:latin typeface="Huawei Sans" panose="020C0503030203020204" pitchFamily="34" charset="0"/>
                <a:ea typeface="方正兰亭黑简体" panose="02000000000000000000" pitchFamily="2" charset="-122"/>
                <a:cs typeface="+mn-ea"/>
                <a:sym typeface="+mn-lt"/>
              </a:rPr>
              <a:t>制程，数据中心</a:t>
            </a:r>
            <a:r>
              <a:rPr lang="en-US" altLang="zh-CN" sz="1200" dirty="0">
                <a:latin typeface="Huawei Sans" panose="020C0503030203020204" pitchFamily="34" charset="0"/>
                <a:ea typeface="方正兰亭黑简体" panose="02000000000000000000" pitchFamily="2" charset="-122"/>
                <a:cs typeface="+mn-ea"/>
                <a:sym typeface="+mn-lt"/>
              </a:rPr>
              <a:t>ARM</a:t>
            </a:r>
            <a:r>
              <a:rPr lang="zh-CN" altLang="en-US" sz="1200" dirty="0">
                <a:latin typeface="Huawei Sans" panose="020C0503030203020204" pitchFamily="34" charset="0"/>
                <a:ea typeface="方正兰亭黑简体" panose="02000000000000000000" pitchFamily="2" charset="-122"/>
                <a:cs typeface="+mn-ea"/>
                <a:sym typeface="+mn-lt"/>
              </a:rPr>
              <a:t>处理器</a:t>
            </a:r>
          </a:p>
        </p:txBody>
      </p:sp>
      <p:pic>
        <p:nvPicPr>
          <p:cNvPr id="8" name="图片 7"/>
          <p:cNvPicPr>
            <a:picLocks noChangeAspect="1"/>
          </p:cNvPicPr>
          <p:nvPr/>
        </p:nvPicPr>
        <p:blipFill>
          <a:blip r:embed="rId3" cstate="print">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5367261" y="2002977"/>
            <a:ext cx="2832285" cy="1593161"/>
          </a:xfrm>
          <a:prstGeom prst="rect">
            <a:avLst/>
          </a:prstGeom>
        </p:spPr>
      </p:pic>
      <p:grpSp>
        <p:nvGrpSpPr>
          <p:cNvPr id="9" name="组合 8"/>
          <p:cNvGrpSpPr>
            <a:grpSpLocks noChangeAspect="1"/>
          </p:cNvGrpSpPr>
          <p:nvPr/>
        </p:nvGrpSpPr>
        <p:grpSpPr>
          <a:xfrm>
            <a:off x="5303455" y="3758743"/>
            <a:ext cx="3465501" cy="1641413"/>
            <a:chOff x="13430258" y="2363764"/>
            <a:chExt cx="6201063" cy="3375549"/>
          </a:xfrm>
        </p:grpSpPr>
        <p:sp>
          <p:nvSpPr>
            <p:cNvPr id="10" name="矩形 9"/>
            <p:cNvSpPr/>
            <p:nvPr/>
          </p:nvSpPr>
          <p:spPr>
            <a:xfrm>
              <a:off x="13430258" y="2450284"/>
              <a:ext cx="5838529" cy="3289029"/>
            </a:xfrm>
            <a:prstGeom prst="rect">
              <a:avLst/>
            </a:prstGeom>
            <a:solidFill>
              <a:sysClr val="window" lastClr="FFFFFF">
                <a:lumMod val="95000"/>
              </a:sysClr>
            </a:solidFill>
            <a:ln w="25400" cap="flat" cmpd="sng" algn="ctr">
              <a:noFill/>
              <a:prstDash val="solid"/>
            </a:ln>
            <a:effectLst/>
          </p:spPr>
          <p:txBody>
            <a:bodyPr rtlCol="0" anchor="ctr"/>
            <a:lstStyle/>
            <a:p>
              <a:pPr algn="ctr" defTabSz="685800"/>
              <a:endParaRPr lang="zh-CN" altLang="en-US" sz="900" kern="0">
                <a:latin typeface="Huawei Sans" panose="020C0503030203020204" pitchFamily="34" charset="0"/>
                <a:ea typeface="方正兰亭黑简体" panose="02000000000000000000" pitchFamily="2" charset="-122"/>
                <a:cs typeface="+mn-ea"/>
                <a:sym typeface="+mn-lt"/>
              </a:endParaRPr>
            </a:p>
          </p:txBody>
        </p:sp>
        <p:sp>
          <p:nvSpPr>
            <p:cNvPr id="11" name="矩形 10"/>
            <p:cNvSpPr/>
            <p:nvPr/>
          </p:nvSpPr>
          <p:spPr>
            <a:xfrm>
              <a:off x="13760495" y="2363764"/>
              <a:ext cx="5870826" cy="3127380"/>
            </a:xfrm>
            <a:prstGeom prst="rect">
              <a:avLst/>
            </a:prstGeom>
          </p:spPr>
          <p:txBody>
            <a:bodyPr wrap="square">
              <a:spAutoFit/>
            </a:bodyPr>
            <a:lstStyle/>
            <a:p>
              <a:pPr marL="214313" indent="-214313" fontAlgn="base">
                <a:lnSpc>
                  <a:spcPct val="150000"/>
                </a:lnSpc>
                <a:buSzPct val="80000"/>
                <a:buFont typeface="Wingdings" panose="05000000000000000000" pitchFamily="2" charset="2"/>
                <a:buChar char="p"/>
              </a:pPr>
              <a:r>
                <a:rPr lang="zh-CN" altLang="en-US" sz="1050" dirty="0">
                  <a:latin typeface="Huawei Sans" panose="020C0503030203020204" pitchFamily="34" charset="0"/>
                  <a:ea typeface="方正兰亭黑简体" panose="02000000000000000000" pitchFamily="2" charset="-122"/>
                  <a:cs typeface="+mn-ea"/>
                  <a:sym typeface="+mn-lt"/>
                </a:rPr>
                <a:t>计算核数提升</a:t>
              </a:r>
              <a:r>
                <a:rPr lang="en-US" altLang="zh-CN" sz="1050" dirty="0">
                  <a:latin typeface="Huawei Sans" panose="020C0503030203020204" pitchFamily="34" charset="0"/>
                  <a:ea typeface="方正兰亭黑简体" panose="02000000000000000000" pitchFamily="2" charset="-122"/>
                  <a:cs typeface="+mn-ea"/>
                  <a:sym typeface="+mn-lt"/>
                </a:rPr>
                <a:t>1</a:t>
              </a:r>
              <a:r>
                <a:rPr lang="zh-CN" altLang="en-US" sz="1050" dirty="0">
                  <a:latin typeface="Huawei Sans" panose="020C0503030203020204" pitchFamily="34" charset="0"/>
                  <a:ea typeface="方正兰亭黑简体" panose="02000000000000000000" pitchFamily="2" charset="-122"/>
                  <a:cs typeface="+mn-ea"/>
                  <a:sym typeface="+mn-lt"/>
                </a:rPr>
                <a:t>倍，最多</a:t>
              </a:r>
              <a:r>
                <a:rPr lang="en-US" altLang="zh-CN" sz="1050" dirty="0">
                  <a:latin typeface="Huawei Sans" panose="020C0503030203020204" pitchFamily="34" charset="0"/>
                  <a:ea typeface="方正兰亭黑简体" panose="02000000000000000000" pitchFamily="2" charset="-122"/>
                  <a:cs typeface="+mn-ea"/>
                  <a:sym typeface="+mn-lt"/>
                </a:rPr>
                <a:t>64</a:t>
              </a:r>
              <a:r>
                <a:rPr lang="zh-CN" altLang="en-US" sz="1050" dirty="0">
                  <a:latin typeface="Huawei Sans" panose="020C0503030203020204" pitchFamily="34" charset="0"/>
                  <a:ea typeface="方正兰亭黑简体" panose="02000000000000000000" pitchFamily="2" charset="-122"/>
                  <a:cs typeface="+mn-ea"/>
                  <a:sym typeface="+mn-lt"/>
                </a:rPr>
                <a:t>核</a:t>
              </a:r>
            </a:p>
            <a:p>
              <a:pPr marL="214313" indent="-214313" fontAlgn="base">
                <a:lnSpc>
                  <a:spcPct val="150000"/>
                </a:lnSpc>
                <a:buSzPct val="80000"/>
                <a:buFont typeface="Wingdings" panose="05000000000000000000" pitchFamily="2" charset="2"/>
                <a:buChar char="p"/>
              </a:pPr>
              <a:r>
                <a:rPr lang="en-US" altLang="zh-CN" sz="1050" dirty="0">
                  <a:latin typeface="Huawei Sans" panose="020C0503030203020204" pitchFamily="34" charset="0"/>
                  <a:ea typeface="方正兰亭黑简体" panose="02000000000000000000" pitchFamily="2" charset="-122"/>
                  <a:cs typeface="+mn-ea"/>
                  <a:sym typeface="+mn-lt"/>
                </a:rPr>
                <a:t>SPECint</a:t>
              </a:r>
              <a:r>
                <a:rPr lang="zh-CN" altLang="en-US" sz="1050" dirty="0">
                  <a:latin typeface="Huawei Sans" panose="020C0503030203020204" pitchFamily="34" charset="0"/>
                  <a:ea typeface="方正兰亭黑简体" panose="02000000000000000000" pitchFamily="2" charset="-122"/>
                  <a:cs typeface="+mn-ea"/>
                  <a:sym typeface="+mn-lt"/>
                </a:rPr>
                <a:t>性能提升超过</a:t>
              </a:r>
              <a:r>
                <a:rPr lang="en-US" altLang="zh-CN" sz="1050" dirty="0">
                  <a:latin typeface="Huawei Sans" panose="020C0503030203020204" pitchFamily="34" charset="0"/>
                  <a:ea typeface="方正兰亭黑简体" panose="02000000000000000000" pitchFamily="2" charset="-122"/>
                  <a:cs typeface="+mn-ea"/>
                  <a:sym typeface="+mn-lt"/>
                </a:rPr>
                <a:t>2</a:t>
              </a:r>
              <a:r>
                <a:rPr lang="zh-CN" altLang="en-US" sz="1050" dirty="0">
                  <a:latin typeface="Huawei Sans" panose="020C0503030203020204" pitchFamily="34" charset="0"/>
                  <a:ea typeface="方正兰亭黑简体" panose="02000000000000000000" pitchFamily="2" charset="-122"/>
                  <a:cs typeface="+mn-ea"/>
                  <a:sym typeface="+mn-lt"/>
                </a:rPr>
                <a:t>倍</a:t>
              </a:r>
            </a:p>
            <a:p>
              <a:pPr marL="214313" indent="-214313" fontAlgn="base">
                <a:lnSpc>
                  <a:spcPct val="150000"/>
                </a:lnSpc>
                <a:buSzPct val="80000"/>
                <a:buFont typeface="Wingdings" panose="05000000000000000000" pitchFamily="2" charset="2"/>
                <a:buChar char="p"/>
              </a:pPr>
              <a:r>
                <a:rPr lang="zh-CN" altLang="en-US" sz="1050" dirty="0">
                  <a:latin typeface="Huawei Sans" panose="020C0503030203020204" pitchFamily="34" charset="0"/>
                  <a:ea typeface="方正兰亭黑简体" panose="02000000000000000000" pitchFamily="2" charset="-122"/>
                  <a:cs typeface="+mn-ea"/>
                  <a:sym typeface="+mn-lt"/>
                </a:rPr>
                <a:t>内存通道数提升</a:t>
              </a:r>
              <a:r>
                <a:rPr lang="en-US" altLang="zh-CN" sz="1050" dirty="0">
                  <a:latin typeface="Huawei Sans" panose="020C0503030203020204" pitchFamily="34" charset="0"/>
                  <a:ea typeface="方正兰亭黑简体" panose="02000000000000000000" pitchFamily="2" charset="-122"/>
                  <a:cs typeface="+mn-ea"/>
                  <a:sym typeface="+mn-lt"/>
                </a:rPr>
                <a:t>1</a:t>
              </a:r>
              <a:r>
                <a:rPr lang="zh-CN" altLang="en-US" sz="1050" dirty="0">
                  <a:latin typeface="Huawei Sans" panose="020C0503030203020204" pitchFamily="34" charset="0"/>
                  <a:ea typeface="方正兰亭黑简体" panose="02000000000000000000" pitchFamily="2" charset="-122"/>
                  <a:cs typeface="+mn-ea"/>
                  <a:sym typeface="+mn-lt"/>
                </a:rPr>
                <a:t>倍，支持</a:t>
              </a:r>
              <a:r>
                <a:rPr lang="en-US" altLang="zh-CN" sz="1050" dirty="0">
                  <a:latin typeface="Huawei Sans" panose="020C0503030203020204" pitchFamily="34" charset="0"/>
                  <a:ea typeface="方正兰亭黑简体" panose="02000000000000000000" pitchFamily="2" charset="-122"/>
                  <a:cs typeface="+mn-ea"/>
                  <a:sym typeface="+mn-lt"/>
                </a:rPr>
                <a:t>8</a:t>
              </a:r>
              <a:r>
                <a:rPr lang="zh-CN" altLang="en-US" sz="1050" dirty="0">
                  <a:latin typeface="Huawei Sans" panose="020C0503030203020204" pitchFamily="34" charset="0"/>
                  <a:ea typeface="方正兰亭黑简体" panose="02000000000000000000" pitchFamily="2" charset="-122"/>
                  <a:cs typeface="+mn-ea"/>
                  <a:sym typeface="+mn-lt"/>
                </a:rPr>
                <a:t>通道</a:t>
              </a:r>
              <a:r>
                <a:rPr lang="en-US" altLang="zh-CN" sz="1050" dirty="0">
                  <a:latin typeface="Huawei Sans" panose="020C0503030203020204" pitchFamily="34" charset="0"/>
                  <a:ea typeface="方正兰亭黑简体" panose="02000000000000000000" pitchFamily="2" charset="-122"/>
                  <a:cs typeface="+mn-ea"/>
                  <a:sym typeface="+mn-lt"/>
                </a:rPr>
                <a:t>DDR4</a:t>
              </a:r>
              <a:r>
                <a:rPr lang="zh-CN" altLang="en-US" sz="1050" dirty="0">
                  <a:latin typeface="Huawei Sans" panose="020C0503030203020204" pitchFamily="34" charset="0"/>
                  <a:ea typeface="方正兰亭黑简体" panose="02000000000000000000" pitchFamily="2" charset="-122"/>
                  <a:cs typeface="+mn-ea"/>
                  <a:sym typeface="+mn-lt"/>
                </a:rPr>
                <a:t>控制器</a:t>
              </a:r>
            </a:p>
            <a:p>
              <a:pPr marL="214313" indent="-214313" fontAlgn="base">
                <a:lnSpc>
                  <a:spcPct val="150000"/>
                </a:lnSpc>
                <a:buSzPct val="80000"/>
                <a:buFont typeface="Wingdings" panose="05000000000000000000" pitchFamily="2" charset="2"/>
                <a:buChar char="p"/>
              </a:pPr>
              <a:r>
                <a:rPr lang="zh-CN" altLang="en-US" sz="1050" dirty="0">
                  <a:latin typeface="Huawei Sans" panose="020C0503030203020204" pitchFamily="34" charset="0"/>
                  <a:ea typeface="方正兰亭黑简体" panose="02000000000000000000" pitchFamily="2" charset="-122"/>
                  <a:cs typeface="+mn-ea"/>
                  <a:sym typeface="+mn-lt"/>
                </a:rPr>
                <a:t>支持</a:t>
              </a:r>
              <a:r>
                <a:rPr lang="en-US" altLang="zh-CN" sz="1050" dirty="0">
                  <a:latin typeface="Huawei Sans" panose="020C0503030203020204" pitchFamily="34" charset="0"/>
                  <a:ea typeface="方正兰亭黑简体" panose="02000000000000000000" pitchFamily="2" charset="-122"/>
                  <a:cs typeface="+mn-ea"/>
                  <a:sym typeface="+mn-lt"/>
                </a:rPr>
                <a:t>PCIe 4.0</a:t>
              </a:r>
              <a:r>
                <a:rPr lang="zh-CN" altLang="en-US" sz="1050" dirty="0">
                  <a:latin typeface="Huawei Sans" panose="020C0503030203020204" pitchFamily="34" charset="0"/>
                  <a:ea typeface="方正兰亭黑简体" panose="02000000000000000000" pitchFamily="2" charset="-122"/>
                  <a:cs typeface="+mn-ea"/>
                  <a:sym typeface="+mn-lt"/>
                </a:rPr>
                <a:t>和</a:t>
              </a:r>
              <a:r>
                <a:rPr lang="en-US" altLang="zh-CN" sz="1050" dirty="0">
                  <a:latin typeface="Huawei Sans" panose="020C0503030203020204" pitchFamily="34" charset="0"/>
                  <a:ea typeface="方正兰亭黑简体" panose="02000000000000000000" pitchFamily="2" charset="-122"/>
                  <a:cs typeface="+mn-ea"/>
                  <a:sym typeface="+mn-lt"/>
                </a:rPr>
                <a:t>CCIX</a:t>
              </a:r>
            </a:p>
            <a:p>
              <a:pPr marL="214313" indent="-214313" fontAlgn="base">
                <a:lnSpc>
                  <a:spcPct val="150000"/>
                </a:lnSpc>
                <a:buSzPct val="80000"/>
                <a:buFont typeface="Wingdings" panose="05000000000000000000" pitchFamily="2" charset="2"/>
                <a:buChar char="p"/>
              </a:pPr>
              <a:r>
                <a:rPr lang="zh-CN" altLang="en-US" sz="1050" dirty="0">
                  <a:latin typeface="Huawei Sans" panose="020C0503030203020204" pitchFamily="34" charset="0"/>
                  <a:ea typeface="方正兰亭黑简体" panose="02000000000000000000" pitchFamily="2" charset="-122"/>
                  <a:cs typeface="+mn-ea"/>
                  <a:sym typeface="+mn-lt"/>
                </a:rPr>
                <a:t>集成板载</a:t>
              </a:r>
              <a:r>
                <a:rPr lang="en-US" altLang="zh-CN" sz="1050" dirty="0">
                  <a:latin typeface="Huawei Sans" panose="020C0503030203020204" pitchFamily="34" charset="0"/>
                  <a:ea typeface="方正兰亭黑简体" panose="02000000000000000000" pitchFamily="2" charset="-122"/>
                  <a:cs typeface="+mn-ea"/>
                  <a:sym typeface="+mn-lt"/>
                </a:rPr>
                <a:t>100 GE</a:t>
              </a:r>
              <a:r>
                <a:rPr lang="zh-CN" altLang="en-US" sz="1050" dirty="0">
                  <a:latin typeface="Huawei Sans" panose="020C0503030203020204" pitchFamily="34" charset="0"/>
                  <a:ea typeface="方正兰亭黑简体" panose="02000000000000000000" pitchFamily="2" charset="-122"/>
                  <a:cs typeface="+mn-ea"/>
                  <a:sym typeface="+mn-lt"/>
                </a:rPr>
                <a:t>网络和加密、压缩等引擎</a:t>
              </a:r>
            </a:p>
            <a:p>
              <a:pPr marL="214313" indent="-214313" fontAlgn="base">
                <a:lnSpc>
                  <a:spcPct val="150000"/>
                </a:lnSpc>
                <a:buSzPct val="80000"/>
                <a:buFont typeface="Wingdings" panose="05000000000000000000" pitchFamily="2" charset="2"/>
                <a:buChar char="p"/>
              </a:pPr>
              <a:r>
                <a:rPr lang="zh-CN" altLang="en-US" sz="1050" dirty="0">
                  <a:latin typeface="Huawei Sans" panose="020C0503030203020204" pitchFamily="34" charset="0"/>
                  <a:ea typeface="方正兰亭黑简体" panose="02000000000000000000" pitchFamily="2" charset="-122"/>
                  <a:cs typeface="+mn-ea"/>
                  <a:sym typeface="+mn-lt"/>
                </a:rPr>
                <a:t>支持</a:t>
              </a:r>
              <a:r>
                <a:rPr lang="en-US" altLang="zh-CN" sz="1050" dirty="0">
                  <a:latin typeface="Huawei Sans" panose="020C0503030203020204" pitchFamily="34" charset="0"/>
                  <a:ea typeface="方正兰亭黑简体" panose="02000000000000000000" pitchFamily="2" charset="-122"/>
                  <a:cs typeface="+mn-ea"/>
                  <a:sym typeface="+mn-lt"/>
                </a:rPr>
                <a:t>2</a:t>
              </a:r>
              <a:r>
                <a:rPr lang="zh-CN" altLang="en-US" sz="1050" dirty="0">
                  <a:latin typeface="Huawei Sans" panose="020C0503030203020204" pitchFamily="34" charset="0"/>
                  <a:ea typeface="方正兰亭黑简体" panose="02000000000000000000" pitchFamily="2" charset="-122"/>
                  <a:cs typeface="+mn-ea"/>
                  <a:sym typeface="+mn-lt"/>
                </a:rPr>
                <a:t>路或</a:t>
              </a:r>
              <a:r>
                <a:rPr lang="en-US" altLang="zh-CN" sz="1050" dirty="0">
                  <a:latin typeface="Huawei Sans" panose="020C0503030203020204" pitchFamily="34" charset="0"/>
                  <a:ea typeface="方正兰亭黑简体" panose="02000000000000000000" pitchFamily="2" charset="-122"/>
                  <a:cs typeface="+mn-ea"/>
                  <a:sym typeface="+mn-lt"/>
                </a:rPr>
                <a:t>4</a:t>
              </a:r>
              <a:r>
                <a:rPr lang="zh-CN" altLang="en-US" sz="1050" dirty="0">
                  <a:latin typeface="Huawei Sans" panose="020C0503030203020204" pitchFamily="34" charset="0"/>
                  <a:ea typeface="方正兰亭黑简体" panose="02000000000000000000" pitchFamily="2" charset="-122"/>
                  <a:cs typeface="+mn-ea"/>
                  <a:sym typeface="+mn-lt"/>
                </a:rPr>
                <a:t>路互联</a:t>
              </a:r>
            </a:p>
          </p:txBody>
        </p:sp>
      </p:grpSp>
      <p:sp>
        <p:nvSpPr>
          <p:cNvPr id="14" name="文本框 13"/>
          <p:cNvSpPr txBox="1"/>
          <p:nvPr/>
        </p:nvSpPr>
        <p:spPr bwMode="auto">
          <a:xfrm>
            <a:off x="2832802" y="3068727"/>
            <a:ext cx="1226159" cy="274244"/>
          </a:xfrm>
          <a:prstGeom prst="rect">
            <a:avLst/>
          </a:prstGeom>
          <a:noFill/>
          <a:ln w="9525" algn="ctr">
            <a:noFill/>
            <a:miter lim="800000"/>
            <a:headEnd/>
            <a:tailEnd/>
          </a:ln>
        </p:spPr>
        <p:txBody>
          <a:bodyPr vert="horz" wrap="square" lIns="65852" tIns="32926" rIns="65852" bIns="32926" numCol="1" rtlCol="0" anchor="ctr" anchorCtr="0" compatLnSpc="1">
            <a:prstTxWarp prst="textNoShape">
              <a:avLst/>
            </a:prstTxWarp>
            <a:spAutoFit/>
          </a:bodyPr>
          <a:lstStyle/>
          <a:p>
            <a:r>
              <a:rPr lang="zh-CN" altLang="en-US" sz="1350" dirty="0">
                <a:latin typeface="Huawei Sans" panose="020C0503030203020204" pitchFamily="34" charset="0"/>
                <a:ea typeface="方正兰亭黑简体" panose="02000000000000000000" pitchFamily="2" charset="-122"/>
              </a:rPr>
              <a:t>鲲鹏</a:t>
            </a:r>
            <a:r>
              <a:rPr lang="en-US" altLang="zh-CN" sz="1350" dirty="0">
                <a:latin typeface="Huawei Sans" panose="020C0503030203020204" pitchFamily="34" charset="0"/>
                <a:ea typeface="方正兰亭黑简体" panose="02000000000000000000" pitchFamily="2" charset="-122"/>
              </a:rPr>
              <a:t>916</a:t>
            </a:r>
            <a:endParaRPr lang="zh-CN" altLang="en-US" sz="1350" dirty="0">
              <a:latin typeface="Huawei Sans" panose="020C0503030203020204" pitchFamily="34" charset="0"/>
              <a:ea typeface="方正兰亭黑简体" panose="02000000000000000000" pitchFamily="2" charset="-122"/>
            </a:endParaRPr>
          </a:p>
        </p:txBody>
      </p:sp>
      <p:sp>
        <p:nvSpPr>
          <p:cNvPr id="15" name="文本框 14"/>
          <p:cNvSpPr txBox="1"/>
          <p:nvPr/>
        </p:nvSpPr>
        <p:spPr bwMode="auto">
          <a:xfrm>
            <a:off x="7052245" y="3073203"/>
            <a:ext cx="1226159" cy="274244"/>
          </a:xfrm>
          <a:prstGeom prst="rect">
            <a:avLst/>
          </a:prstGeom>
          <a:noFill/>
          <a:ln w="9525" algn="ctr">
            <a:noFill/>
            <a:miter lim="800000"/>
            <a:headEnd/>
            <a:tailEnd/>
          </a:ln>
        </p:spPr>
        <p:txBody>
          <a:bodyPr vert="horz" wrap="square" lIns="65852" tIns="32926" rIns="65852" bIns="32926" numCol="1" rtlCol="0" anchor="ctr" anchorCtr="0" compatLnSpc="1">
            <a:prstTxWarp prst="textNoShape">
              <a:avLst/>
            </a:prstTxWarp>
            <a:spAutoFit/>
          </a:bodyPr>
          <a:lstStyle/>
          <a:p>
            <a:r>
              <a:rPr lang="zh-CN" altLang="en-US" sz="1350" dirty="0">
                <a:latin typeface="Huawei Sans" panose="020C0503030203020204" pitchFamily="34" charset="0"/>
                <a:ea typeface="方正兰亭黑简体" panose="02000000000000000000" pitchFamily="2" charset="-122"/>
              </a:rPr>
              <a:t>鲲鹏</a:t>
            </a:r>
            <a:r>
              <a:rPr lang="en-US" altLang="zh-CN" sz="1350" dirty="0">
                <a:latin typeface="Huawei Sans" panose="020C0503030203020204" pitchFamily="34" charset="0"/>
                <a:ea typeface="方正兰亭黑简体" panose="02000000000000000000" pitchFamily="2" charset="-122"/>
              </a:rPr>
              <a:t>920</a:t>
            </a:r>
            <a:endParaRPr lang="zh-CN" altLang="en-US" sz="1350" dirty="0">
              <a:latin typeface="Huawei Sans" panose="020C0503030203020204" pitchFamily="34" charset="0"/>
              <a:ea typeface="方正兰亭黑简体" panose="02000000000000000000" pitchFamily="2" charset="-122"/>
            </a:endParaRPr>
          </a:p>
        </p:txBody>
      </p:sp>
      <p:sp>
        <p:nvSpPr>
          <p:cNvPr id="18" name="矩形 17"/>
          <p:cNvSpPr/>
          <p:nvPr/>
        </p:nvSpPr>
        <p:spPr>
          <a:xfrm>
            <a:off x="1364370" y="3427811"/>
            <a:ext cx="2295821" cy="300082"/>
          </a:xfrm>
          <a:prstGeom prst="rect">
            <a:avLst/>
          </a:prstGeom>
        </p:spPr>
        <p:txBody>
          <a:bodyPr wrap="none">
            <a:spAutoFit/>
          </a:bodyPr>
          <a:lstStyle/>
          <a:p>
            <a:r>
              <a:rPr lang="zh-CN" altLang="en-US" sz="1350" dirty="0">
                <a:latin typeface="Huawei Sans" panose="020C0503030203020204" pitchFamily="34" charset="0"/>
                <a:ea typeface="方正兰亭黑简体" panose="02000000000000000000" pitchFamily="2" charset="-122"/>
                <a:cs typeface="+mn-ea"/>
                <a:sym typeface="+mn-lt"/>
              </a:rPr>
              <a:t>支持多路互联的</a:t>
            </a:r>
            <a:r>
              <a:rPr lang="en-US" altLang="zh-CN" sz="1350" dirty="0">
                <a:latin typeface="Huawei Sans" panose="020C0503030203020204" pitchFamily="34" charset="0"/>
                <a:ea typeface="方正兰亭黑简体" panose="02000000000000000000" pitchFamily="2" charset="-122"/>
                <a:cs typeface="+mn-ea"/>
                <a:sym typeface="+mn-lt"/>
              </a:rPr>
              <a:t>ARM</a:t>
            </a:r>
            <a:r>
              <a:rPr lang="zh-CN" altLang="en-US" sz="1350" dirty="0">
                <a:latin typeface="Huawei Sans" panose="020C0503030203020204" pitchFamily="34" charset="0"/>
                <a:ea typeface="方正兰亭黑简体" panose="02000000000000000000" pitchFamily="2" charset="-122"/>
                <a:cs typeface="+mn-ea"/>
                <a:sym typeface="+mn-lt"/>
              </a:rPr>
              <a:t>处理器</a:t>
            </a:r>
            <a:r>
              <a:rPr lang="en-US" altLang="zh-CN" sz="1350" dirty="0">
                <a:latin typeface="Huawei Sans" panose="020C0503030203020204" pitchFamily="34" charset="0"/>
                <a:ea typeface="方正兰亭黑简体" panose="02000000000000000000" pitchFamily="2" charset="-122"/>
                <a:cs typeface="+mn-ea"/>
                <a:sym typeface="+mn-lt"/>
              </a:rPr>
              <a:t> </a:t>
            </a:r>
            <a:endParaRPr lang="zh-CN" altLang="en-US" sz="1350" dirty="0">
              <a:latin typeface="Huawei Sans" panose="020C0503030203020204" pitchFamily="34" charset="0"/>
              <a:ea typeface="方正兰亭黑简体" panose="02000000000000000000" pitchFamily="2" charset="-122"/>
              <a:cs typeface="+mn-ea"/>
              <a:sym typeface="+mn-lt"/>
            </a:endParaRPr>
          </a:p>
        </p:txBody>
      </p:sp>
      <p:sp>
        <p:nvSpPr>
          <p:cNvPr id="2" name="标题 1"/>
          <p:cNvSpPr>
            <a:spLocks noGrp="1"/>
          </p:cNvSpPr>
          <p:nvPr>
            <p:ph type="title"/>
          </p:nvPr>
        </p:nvSpPr>
        <p:spPr/>
        <p:txBody>
          <a:bodyPr>
            <a:normAutofit fontScale="90000"/>
          </a:bodyPr>
          <a:lstStyle/>
          <a:p>
            <a:r>
              <a:rPr lang="zh-CN" altLang="en-US">
                <a:sym typeface="+mn-lt"/>
              </a:rPr>
              <a:t>鲲鹏处理器</a:t>
            </a:r>
            <a:endParaRPr lang="zh-CN" altLang="en-US" dirty="0"/>
          </a:p>
        </p:txBody>
      </p:sp>
    </p:spTree>
    <p:extLst>
      <p:ext uri="{BB962C8B-B14F-4D97-AF65-F5344CB8AC3E}">
        <p14:creationId xmlns:p14="http://schemas.microsoft.com/office/powerpoint/2010/main" val="3883173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509332" y="1949321"/>
            <a:ext cx="2030160" cy="682431"/>
          </a:xfrm>
          <a:prstGeom prst="rect">
            <a:avLst/>
          </a:prstGeom>
          <a:noFill/>
        </p:spPr>
        <p:txBody>
          <a:bodyPr wrap="square" rtlCol="0" anchor="ctr">
            <a:spAutoFit/>
          </a:bodyPr>
          <a:lstStyle/>
          <a:p>
            <a:pPr algn="ctr">
              <a:lnSpc>
                <a:spcPct val="150000"/>
              </a:lnSpc>
            </a:pPr>
            <a:r>
              <a:rPr lang="zh-CN" altLang="en-US" sz="1350" b="1" dirty="0">
                <a:latin typeface="Huawei Sans" panose="020C0503030203020204" pitchFamily="34" charset="0"/>
                <a:ea typeface="方正兰亭黑简体" panose="02000000000000000000" pitchFamily="2" charset="-122"/>
              </a:rPr>
              <a:t>鲲鹏主板开放</a:t>
            </a:r>
            <a:endParaRPr lang="en-US" altLang="zh-CN" sz="1350" b="1" dirty="0">
              <a:latin typeface="Huawei Sans" panose="020C0503030203020204" pitchFamily="34" charset="0"/>
              <a:ea typeface="方正兰亭黑简体" panose="02000000000000000000" pitchFamily="2" charset="-122"/>
            </a:endParaRPr>
          </a:p>
          <a:p>
            <a:pPr algn="ctr">
              <a:lnSpc>
                <a:spcPct val="150000"/>
              </a:lnSpc>
            </a:pPr>
            <a:r>
              <a:rPr lang="zh-CN" altLang="en-US" sz="1350" b="1" dirty="0">
                <a:latin typeface="Huawei Sans" panose="020C0503030203020204" pitchFamily="34" charset="0"/>
                <a:ea typeface="方正兰亭黑简体" panose="02000000000000000000" pitchFamily="2" charset="-122"/>
              </a:rPr>
              <a:t>共享接口与设备规范</a:t>
            </a:r>
          </a:p>
        </p:txBody>
      </p:sp>
      <p:sp>
        <p:nvSpPr>
          <p:cNvPr id="35" name="文本框 34"/>
          <p:cNvSpPr txBox="1"/>
          <p:nvPr/>
        </p:nvSpPr>
        <p:spPr>
          <a:xfrm>
            <a:off x="3023471" y="1938689"/>
            <a:ext cx="1549125" cy="682431"/>
          </a:xfrm>
          <a:prstGeom prst="rect">
            <a:avLst/>
          </a:prstGeom>
          <a:noFill/>
        </p:spPr>
        <p:txBody>
          <a:bodyPr wrap="square" rtlCol="0" anchor="ctr">
            <a:spAutoFit/>
          </a:bodyPr>
          <a:lstStyle/>
          <a:p>
            <a:pPr algn="ctr">
              <a:lnSpc>
                <a:spcPct val="150000"/>
              </a:lnSpc>
            </a:pPr>
            <a:r>
              <a:rPr lang="zh-CN" altLang="en-US" sz="1350" b="1" dirty="0">
                <a:latin typeface="Huawei Sans" panose="020C0503030203020204" pitchFamily="34" charset="0"/>
                <a:ea typeface="方正兰亭黑简体" panose="02000000000000000000" pitchFamily="2" charset="-122"/>
              </a:rPr>
              <a:t>整机参考设计</a:t>
            </a:r>
            <a:endParaRPr lang="en-US" altLang="zh-CN" sz="1350" b="1" dirty="0">
              <a:latin typeface="Huawei Sans" panose="020C0503030203020204" pitchFamily="34" charset="0"/>
              <a:ea typeface="方正兰亭黑简体" panose="02000000000000000000" pitchFamily="2" charset="-122"/>
            </a:endParaRPr>
          </a:p>
          <a:p>
            <a:pPr algn="ctr">
              <a:lnSpc>
                <a:spcPct val="150000"/>
              </a:lnSpc>
            </a:pPr>
            <a:r>
              <a:rPr lang="zh-CN" altLang="en-US" sz="1350" b="1" dirty="0">
                <a:latin typeface="Huawei Sans" panose="020C0503030203020204" pitchFamily="34" charset="0"/>
                <a:ea typeface="方正兰亭黑简体" panose="02000000000000000000" pitchFamily="2" charset="-122"/>
              </a:rPr>
              <a:t>共享工程能力</a:t>
            </a:r>
            <a:endParaRPr lang="en-US" altLang="zh-CN" sz="1350" b="1" dirty="0">
              <a:latin typeface="Huawei Sans" panose="020C0503030203020204" pitchFamily="34" charset="0"/>
              <a:ea typeface="方正兰亭黑简体" panose="02000000000000000000" pitchFamily="2" charset="-122"/>
            </a:endParaRPr>
          </a:p>
        </p:txBody>
      </p:sp>
      <p:sp>
        <p:nvSpPr>
          <p:cNvPr id="36" name="矩形 35"/>
          <p:cNvSpPr/>
          <p:nvPr/>
        </p:nvSpPr>
        <p:spPr>
          <a:xfrm>
            <a:off x="2865473" y="4109383"/>
            <a:ext cx="2093666" cy="793615"/>
          </a:xfrm>
          <a:prstGeom prst="rect">
            <a:avLst/>
          </a:prstGeom>
        </p:spPr>
        <p:txBody>
          <a:bodyPr wrap="square">
            <a:spAutoFit/>
          </a:bodyPr>
          <a:lstStyle/>
          <a:p>
            <a:pPr marL="214313" indent="-214313">
              <a:lnSpc>
                <a:spcPct val="150000"/>
              </a:lnSpc>
              <a:buSzPct val="60000"/>
              <a:buFont typeface="Wingdings" panose="05000000000000000000" pitchFamily="2" charset="2"/>
              <a:buChar char="l"/>
            </a:pPr>
            <a:r>
              <a:rPr lang="zh-CN" altLang="en-US" sz="1050" dirty="0">
                <a:solidFill>
                  <a:srgbClr val="1D1D1A"/>
                </a:solidFill>
                <a:latin typeface="Huawei Sans" panose="020C0503030203020204" pitchFamily="34" charset="0"/>
                <a:ea typeface="方正兰亭黑简体" panose="02000000000000000000" pitchFamily="2" charset="-122"/>
              </a:rPr>
              <a:t>整机参考设计指南 </a:t>
            </a:r>
            <a:endParaRPr lang="en-US" altLang="zh-CN" sz="1050" dirty="0">
              <a:solidFill>
                <a:srgbClr val="1D1D1A"/>
              </a:solidFill>
              <a:latin typeface="Huawei Sans" panose="020C0503030203020204" pitchFamily="34" charset="0"/>
              <a:ea typeface="方正兰亭黑简体" panose="02000000000000000000" pitchFamily="2" charset="-122"/>
            </a:endParaRPr>
          </a:p>
          <a:p>
            <a:pPr marL="214313" indent="-214313">
              <a:lnSpc>
                <a:spcPct val="150000"/>
              </a:lnSpc>
              <a:buSzPct val="60000"/>
              <a:buFont typeface="Wingdings" panose="05000000000000000000" pitchFamily="2" charset="2"/>
              <a:buChar char="l"/>
            </a:pPr>
            <a:r>
              <a:rPr lang="en-US" altLang="zh-CN" sz="1050" dirty="0">
                <a:solidFill>
                  <a:srgbClr val="1D1D1A"/>
                </a:solidFill>
                <a:latin typeface="Huawei Sans" panose="020C0503030203020204" pitchFamily="34" charset="0"/>
                <a:ea typeface="方正兰亭黑简体" panose="02000000000000000000" pitchFamily="2" charset="-122"/>
              </a:rPr>
              <a:t>(</a:t>
            </a:r>
            <a:r>
              <a:rPr lang="zh-CN" altLang="en-US" sz="1050" dirty="0">
                <a:solidFill>
                  <a:srgbClr val="1D1D1A"/>
                </a:solidFill>
                <a:latin typeface="Huawei Sans" panose="020C0503030203020204" pitchFamily="34" charset="0"/>
                <a:ea typeface="方正兰亭黑简体" panose="02000000000000000000" pitchFamily="2" charset="-122"/>
              </a:rPr>
              <a:t>含机箱、散热、供电等设计</a:t>
            </a:r>
            <a:r>
              <a:rPr lang="en-US" altLang="zh-CN" sz="1050" dirty="0">
                <a:solidFill>
                  <a:srgbClr val="1D1D1A"/>
                </a:solidFill>
                <a:latin typeface="Huawei Sans" panose="020C0503030203020204" pitchFamily="34" charset="0"/>
                <a:ea typeface="方正兰亭黑简体" panose="02000000000000000000" pitchFamily="2" charset="-122"/>
              </a:rPr>
              <a:t>)</a:t>
            </a:r>
          </a:p>
          <a:p>
            <a:pPr marL="214313" indent="-214313">
              <a:lnSpc>
                <a:spcPct val="150000"/>
              </a:lnSpc>
              <a:buSzPct val="60000"/>
              <a:buFont typeface="Wingdings" panose="05000000000000000000" pitchFamily="2" charset="2"/>
              <a:buChar char="l"/>
            </a:pPr>
            <a:r>
              <a:rPr lang="zh-CN" altLang="en-US" sz="1050" dirty="0">
                <a:solidFill>
                  <a:srgbClr val="1D1D1A"/>
                </a:solidFill>
                <a:latin typeface="Huawei Sans" panose="020C0503030203020204" pitchFamily="34" charset="0"/>
                <a:ea typeface="方正兰亭黑简体" panose="02000000000000000000" pitchFamily="2" charset="-122"/>
              </a:rPr>
              <a:t>部件与</a:t>
            </a:r>
            <a:r>
              <a:rPr lang="en-US" altLang="zh-CN" sz="1050" dirty="0">
                <a:solidFill>
                  <a:srgbClr val="1D1D1A"/>
                </a:solidFill>
                <a:latin typeface="Huawei Sans" panose="020C0503030203020204" pitchFamily="34" charset="0"/>
                <a:ea typeface="方正兰亭黑简体" panose="02000000000000000000" pitchFamily="2" charset="-122"/>
              </a:rPr>
              <a:t>OS</a:t>
            </a:r>
            <a:r>
              <a:rPr lang="zh-CN" altLang="en-US" sz="1050" dirty="0">
                <a:solidFill>
                  <a:srgbClr val="1D1D1A"/>
                </a:solidFill>
                <a:latin typeface="Huawei Sans" panose="020C0503030203020204" pitchFamily="34" charset="0"/>
                <a:ea typeface="方正兰亭黑简体" panose="02000000000000000000" pitchFamily="2" charset="-122"/>
              </a:rPr>
              <a:t>兼容性列表</a:t>
            </a:r>
          </a:p>
        </p:txBody>
      </p:sp>
      <p:sp>
        <p:nvSpPr>
          <p:cNvPr id="37" name="矩形 36"/>
          <p:cNvSpPr/>
          <p:nvPr/>
        </p:nvSpPr>
        <p:spPr>
          <a:xfrm>
            <a:off x="645959" y="4109382"/>
            <a:ext cx="2263088" cy="1035989"/>
          </a:xfrm>
          <a:prstGeom prst="rect">
            <a:avLst/>
          </a:prstGeom>
        </p:spPr>
        <p:txBody>
          <a:bodyPr wrap="square">
            <a:spAutoFit/>
          </a:bodyPr>
          <a:lstStyle/>
          <a:p>
            <a:pPr marL="214313" indent="-214313">
              <a:lnSpc>
                <a:spcPct val="150000"/>
              </a:lnSpc>
              <a:buSzPct val="60000"/>
              <a:buFont typeface="Wingdings" panose="05000000000000000000" pitchFamily="2" charset="2"/>
              <a:buChar char="l"/>
            </a:pPr>
            <a:r>
              <a:rPr lang="zh-CN" altLang="en-US" sz="1050" dirty="0">
                <a:solidFill>
                  <a:srgbClr val="1D1D1A"/>
                </a:solidFill>
                <a:latin typeface="Huawei Sans" panose="020C0503030203020204" pitchFamily="34" charset="0"/>
                <a:ea typeface="方正兰亭黑简体" panose="02000000000000000000" pitchFamily="2" charset="-122"/>
              </a:rPr>
              <a:t>主板</a:t>
            </a:r>
            <a:r>
              <a:rPr lang="en-US" altLang="zh-CN" sz="1050" dirty="0">
                <a:solidFill>
                  <a:srgbClr val="1D1D1A"/>
                </a:solidFill>
                <a:latin typeface="Huawei Sans" panose="020C0503030203020204" pitchFamily="34" charset="0"/>
                <a:ea typeface="方正兰亭黑简体" panose="02000000000000000000" pitchFamily="2" charset="-122"/>
              </a:rPr>
              <a:t>(</a:t>
            </a:r>
            <a:r>
              <a:rPr lang="zh-CN" altLang="en-US" sz="1050" dirty="0">
                <a:solidFill>
                  <a:srgbClr val="1D1D1A"/>
                </a:solidFill>
                <a:latin typeface="Huawei Sans" panose="020C0503030203020204" pitchFamily="34" charset="0"/>
                <a:ea typeface="方正兰亭黑简体" panose="02000000000000000000" pitchFamily="2" charset="-122"/>
              </a:rPr>
              <a:t>含鲲鹏处理器</a:t>
            </a:r>
            <a:r>
              <a:rPr lang="en-US" altLang="zh-CN" sz="1050" dirty="0">
                <a:solidFill>
                  <a:srgbClr val="1D1D1A"/>
                </a:solidFill>
                <a:latin typeface="Huawei Sans" panose="020C0503030203020204" pitchFamily="34" charset="0"/>
                <a:ea typeface="方正兰亭黑简体" panose="02000000000000000000" pitchFamily="2" charset="-122"/>
              </a:rPr>
              <a:t>)</a:t>
            </a:r>
          </a:p>
          <a:p>
            <a:pPr marL="214313" indent="-214313">
              <a:lnSpc>
                <a:spcPct val="150000"/>
              </a:lnSpc>
              <a:buSzPct val="60000"/>
              <a:buFont typeface="Wingdings" panose="05000000000000000000" pitchFamily="2" charset="2"/>
              <a:buChar char="l"/>
            </a:pPr>
            <a:r>
              <a:rPr lang="zh-CN" altLang="en-US" sz="1050" dirty="0">
                <a:solidFill>
                  <a:srgbClr val="1D1D1A"/>
                </a:solidFill>
                <a:latin typeface="Huawei Sans" panose="020C0503030203020204" pitchFamily="34" charset="0"/>
                <a:ea typeface="方正兰亭黑简体" panose="02000000000000000000" pitchFamily="2" charset="-122"/>
              </a:rPr>
              <a:t>主板接口规范</a:t>
            </a:r>
            <a:endParaRPr lang="en-US" altLang="zh-CN" sz="1050" dirty="0">
              <a:solidFill>
                <a:srgbClr val="1D1D1A"/>
              </a:solidFill>
              <a:latin typeface="Huawei Sans" panose="020C0503030203020204" pitchFamily="34" charset="0"/>
              <a:ea typeface="方正兰亭黑简体" panose="02000000000000000000" pitchFamily="2" charset="-122"/>
            </a:endParaRPr>
          </a:p>
          <a:p>
            <a:pPr marL="214313" indent="-214313">
              <a:lnSpc>
                <a:spcPct val="150000"/>
              </a:lnSpc>
              <a:buSzPct val="60000"/>
              <a:buFont typeface="Wingdings" panose="05000000000000000000" pitchFamily="2" charset="2"/>
              <a:buChar char="l"/>
            </a:pPr>
            <a:r>
              <a:rPr lang="en-US" altLang="zh-CN" sz="105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BIOS</a:t>
            </a:r>
            <a:r>
              <a:rPr lang="zh-CN" altLang="zh-CN" sz="105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软件</a:t>
            </a:r>
            <a:r>
              <a:rPr lang="en-US" altLang="zh-CN" sz="105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 &amp; </a:t>
            </a:r>
            <a:r>
              <a:rPr lang="zh-CN" altLang="en-US" sz="105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规范</a:t>
            </a:r>
            <a:endParaRPr lang="en-US" altLang="zh-CN" sz="105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endParaRPr>
          </a:p>
          <a:p>
            <a:pPr marL="214313" indent="-214313">
              <a:lnSpc>
                <a:spcPct val="150000"/>
              </a:lnSpc>
              <a:buSzPct val="60000"/>
              <a:buFont typeface="Wingdings" panose="05000000000000000000" pitchFamily="2" charset="2"/>
              <a:buChar char="l"/>
            </a:pPr>
            <a:r>
              <a:rPr lang="en-US" altLang="zh-CN" sz="105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BMC</a:t>
            </a:r>
            <a:r>
              <a:rPr lang="zh-CN" altLang="zh-CN" sz="105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芯片</a:t>
            </a:r>
            <a:r>
              <a:rPr lang="en-US" altLang="zh-CN" sz="105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a:t>
            </a:r>
            <a:r>
              <a:rPr lang="zh-CN" altLang="zh-CN" sz="105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软件</a:t>
            </a:r>
            <a:r>
              <a:rPr lang="en-US" altLang="zh-CN" sz="105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 &amp; </a:t>
            </a:r>
            <a:r>
              <a:rPr lang="zh-CN" altLang="en-US" sz="105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设备管理规范</a:t>
            </a:r>
            <a:endParaRPr lang="en-US" altLang="zh-CN" sz="105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endParaRPr>
          </a:p>
        </p:txBody>
      </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1812" y="2732735"/>
            <a:ext cx="2719898" cy="1351287"/>
          </a:xfrm>
          <a:prstGeom prst="rect">
            <a:avLst/>
          </a:prstGeom>
        </p:spPr>
      </p:pic>
      <p:sp>
        <p:nvSpPr>
          <p:cNvPr id="52" name="圆角矩形 51"/>
          <p:cNvSpPr/>
          <p:nvPr/>
        </p:nvSpPr>
        <p:spPr>
          <a:xfrm>
            <a:off x="7045934" y="3447384"/>
            <a:ext cx="1471557" cy="479199"/>
          </a:xfrm>
          <a:prstGeom prst="roundRect">
            <a:avLst>
              <a:gd name="adj" fmla="val 8317"/>
            </a:avLst>
          </a:prstGeom>
          <a:ln w="28575">
            <a:solidFill>
              <a:srgbClr val="C7000B"/>
            </a:solidFill>
            <a:miter lim="400000"/>
            <a:headEnd type="oval"/>
            <a:tailEnd type="oval"/>
          </a:ln>
        </p:spPr>
        <p:txBody>
          <a:bodyPr lIns="54549" tIns="54549" rIns="54549" bIns="54549" anchor="ctr"/>
          <a:lstStyle/>
          <a:p>
            <a:pPr defTabSz="627307"/>
            <a:endParaRPr lang="zh-CN" altLang="en-US" sz="2249">
              <a:solidFill>
                <a:srgbClr val="1D1D1A"/>
              </a:solidFill>
              <a:latin typeface="Huawei Sans" panose="020C0503030203020204" pitchFamily="34" charset="0"/>
              <a:ea typeface="方正兰亭黑简体" panose="02000000000000000000" pitchFamily="2" charset="-122"/>
            </a:endParaRPr>
          </a:p>
        </p:txBody>
      </p:sp>
      <p:sp>
        <p:nvSpPr>
          <p:cNvPr id="53" name="文本框 52"/>
          <p:cNvSpPr txBox="1"/>
          <p:nvPr/>
        </p:nvSpPr>
        <p:spPr>
          <a:xfrm>
            <a:off x="7428955" y="3513549"/>
            <a:ext cx="723276" cy="392287"/>
          </a:xfrm>
          <a:prstGeom prst="rect">
            <a:avLst/>
          </a:prstGeom>
          <a:noFill/>
          <a:ln w="12700">
            <a:noFill/>
          </a:ln>
        </p:spPr>
        <p:txBody>
          <a:bodyPr wrap="none" rtlCol="0">
            <a:spAutoFit/>
          </a:bodyPr>
          <a:lstStyle/>
          <a:p>
            <a:pPr algn="ctr"/>
            <a:r>
              <a:rPr lang="zh-CN" altLang="en-US" sz="1049" b="1" dirty="0">
                <a:solidFill>
                  <a:srgbClr val="1D1D1A"/>
                </a:solidFill>
                <a:latin typeface="Huawei Sans" panose="020C0503030203020204" pitchFamily="34" charset="0"/>
                <a:ea typeface="方正兰亭黑简体" panose="02000000000000000000" pitchFamily="2" charset="-122"/>
              </a:rPr>
              <a:t>快速开发</a:t>
            </a:r>
            <a:endParaRPr lang="en-US" altLang="zh-CN" sz="1049" b="1" dirty="0">
              <a:solidFill>
                <a:srgbClr val="1D1D1A"/>
              </a:solidFill>
              <a:latin typeface="Huawei Sans" panose="020C0503030203020204" pitchFamily="34" charset="0"/>
              <a:ea typeface="方正兰亭黑简体" panose="02000000000000000000" pitchFamily="2" charset="-122"/>
            </a:endParaRPr>
          </a:p>
          <a:p>
            <a:pPr algn="ctr"/>
            <a:r>
              <a:rPr lang="zh-CN" altLang="en-US" sz="900" dirty="0">
                <a:solidFill>
                  <a:srgbClr val="1D1D1A"/>
                </a:solidFill>
                <a:latin typeface="Huawei Sans" panose="020C0503030203020204" pitchFamily="34" charset="0"/>
                <a:ea typeface="方正兰亭黑简体" panose="02000000000000000000" pitchFamily="2" charset="-122"/>
              </a:rPr>
              <a:t>（</a:t>
            </a:r>
            <a:r>
              <a:rPr lang="en-US" altLang="zh-CN" sz="900" dirty="0">
                <a:solidFill>
                  <a:srgbClr val="1D1D1A"/>
                </a:solidFill>
                <a:latin typeface="Huawei Sans" panose="020C0503030203020204" pitchFamily="34" charset="0"/>
                <a:ea typeface="方正兰亭黑简体" panose="02000000000000000000" pitchFamily="2" charset="-122"/>
              </a:rPr>
              <a:t>3</a:t>
            </a:r>
            <a:r>
              <a:rPr lang="zh-CN" altLang="en-US" sz="900" dirty="0">
                <a:solidFill>
                  <a:srgbClr val="1D1D1A"/>
                </a:solidFill>
                <a:latin typeface="Huawei Sans" panose="020C0503030203020204" pitchFamily="34" charset="0"/>
                <a:ea typeface="方正兰亭黑简体" panose="02000000000000000000" pitchFamily="2" charset="-122"/>
              </a:rPr>
              <a:t>个月）</a:t>
            </a:r>
          </a:p>
        </p:txBody>
      </p:sp>
      <p:sp>
        <p:nvSpPr>
          <p:cNvPr id="40" name="圆角矩形 39"/>
          <p:cNvSpPr/>
          <p:nvPr/>
        </p:nvSpPr>
        <p:spPr>
          <a:xfrm>
            <a:off x="7037622" y="2829119"/>
            <a:ext cx="1471556" cy="496742"/>
          </a:xfrm>
          <a:prstGeom prst="roundRect">
            <a:avLst>
              <a:gd name="adj" fmla="val 8317"/>
            </a:avLst>
          </a:prstGeom>
          <a:ln w="28575">
            <a:solidFill>
              <a:srgbClr val="C7000B"/>
            </a:solidFill>
            <a:miter lim="400000"/>
            <a:headEnd type="oval"/>
            <a:tailEnd type="oval"/>
          </a:ln>
        </p:spPr>
        <p:txBody>
          <a:bodyPr lIns="54549" tIns="54549" rIns="54549" bIns="54549" anchor="ctr"/>
          <a:lstStyle/>
          <a:p>
            <a:pPr defTabSz="627307"/>
            <a:endParaRPr lang="zh-CN" altLang="en-US" sz="2249">
              <a:solidFill>
                <a:srgbClr val="1D1D1A"/>
              </a:solidFill>
              <a:latin typeface="Huawei Sans" panose="020C0503030203020204" pitchFamily="34" charset="0"/>
              <a:ea typeface="方正兰亭黑简体" panose="02000000000000000000" pitchFamily="2" charset="-122"/>
            </a:endParaRPr>
          </a:p>
        </p:txBody>
      </p:sp>
      <p:sp>
        <p:nvSpPr>
          <p:cNvPr id="41" name="文本框 40"/>
          <p:cNvSpPr txBox="1"/>
          <p:nvPr/>
        </p:nvSpPr>
        <p:spPr>
          <a:xfrm>
            <a:off x="7451644" y="2980583"/>
            <a:ext cx="723275" cy="253787"/>
          </a:xfrm>
          <a:prstGeom prst="rect">
            <a:avLst/>
          </a:prstGeom>
          <a:noFill/>
        </p:spPr>
        <p:txBody>
          <a:bodyPr wrap="none" rtlCol="0">
            <a:spAutoFit/>
          </a:bodyPr>
          <a:lstStyle/>
          <a:p>
            <a:r>
              <a:rPr lang="zh-CN" altLang="en-US" sz="1049" b="1" dirty="0">
                <a:solidFill>
                  <a:srgbClr val="1D1D1A"/>
                </a:solidFill>
                <a:latin typeface="Huawei Sans" panose="020C0503030203020204" pitchFamily="34" charset="0"/>
                <a:ea typeface="方正兰亭黑简体" panose="02000000000000000000" pitchFamily="2" charset="-122"/>
              </a:rPr>
              <a:t>持续供应</a:t>
            </a:r>
            <a:endParaRPr lang="zh-CN" altLang="en-US" sz="900" dirty="0">
              <a:solidFill>
                <a:srgbClr val="1D1D1A"/>
              </a:solidFill>
              <a:latin typeface="Huawei Sans" panose="020C0503030203020204" pitchFamily="34" charset="0"/>
              <a:ea typeface="方正兰亭黑简体" panose="02000000000000000000" pitchFamily="2" charset="-122"/>
            </a:endParaRPr>
          </a:p>
        </p:txBody>
      </p:sp>
      <p:sp>
        <p:nvSpPr>
          <p:cNvPr id="49" name="圆角矩形 48"/>
          <p:cNvSpPr/>
          <p:nvPr/>
        </p:nvSpPr>
        <p:spPr>
          <a:xfrm>
            <a:off x="7049805" y="4034481"/>
            <a:ext cx="1471556" cy="469015"/>
          </a:xfrm>
          <a:prstGeom prst="roundRect">
            <a:avLst>
              <a:gd name="adj" fmla="val 8317"/>
            </a:avLst>
          </a:prstGeom>
          <a:ln w="28575">
            <a:solidFill>
              <a:srgbClr val="C7000B"/>
            </a:solidFill>
            <a:miter lim="400000"/>
            <a:headEnd type="oval"/>
            <a:tailEnd type="oval"/>
          </a:ln>
        </p:spPr>
        <p:txBody>
          <a:bodyPr lIns="54549" tIns="54549" rIns="54549" bIns="54549" anchor="ctr"/>
          <a:lstStyle/>
          <a:p>
            <a:pPr defTabSz="627307"/>
            <a:endParaRPr lang="zh-CN" altLang="en-US" sz="2249">
              <a:solidFill>
                <a:srgbClr val="1D1D1A"/>
              </a:solidFill>
              <a:latin typeface="Huawei Sans" panose="020C0503030203020204" pitchFamily="34" charset="0"/>
              <a:ea typeface="方正兰亭黑简体" panose="02000000000000000000" pitchFamily="2" charset="-122"/>
            </a:endParaRPr>
          </a:p>
        </p:txBody>
      </p:sp>
      <p:sp>
        <p:nvSpPr>
          <p:cNvPr id="50" name="文本框 49"/>
          <p:cNvSpPr txBox="1"/>
          <p:nvPr/>
        </p:nvSpPr>
        <p:spPr>
          <a:xfrm>
            <a:off x="7492916" y="4041954"/>
            <a:ext cx="723275" cy="253787"/>
          </a:xfrm>
          <a:prstGeom prst="rect">
            <a:avLst/>
          </a:prstGeom>
          <a:noFill/>
          <a:ln w="12700">
            <a:noFill/>
          </a:ln>
        </p:spPr>
        <p:txBody>
          <a:bodyPr wrap="none" rtlCol="0">
            <a:spAutoFit/>
          </a:bodyPr>
          <a:lstStyle/>
          <a:p>
            <a:r>
              <a:rPr lang="zh-CN" altLang="en-US" sz="1049" b="1" dirty="0">
                <a:solidFill>
                  <a:srgbClr val="1D1D1A"/>
                </a:solidFill>
                <a:latin typeface="Huawei Sans" panose="020C0503030203020204" pitchFamily="34" charset="0"/>
                <a:ea typeface="方正兰亭黑简体" panose="02000000000000000000" pitchFamily="2" charset="-122"/>
              </a:rPr>
              <a:t>安全可靠</a:t>
            </a:r>
            <a:endParaRPr lang="zh-CN" altLang="en-US" sz="900" dirty="0">
              <a:solidFill>
                <a:srgbClr val="1D1D1A"/>
              </a:solidFill>
              <a:latin typeface="Huawei Sans" panose="020C0503030203020204" pitchFamily="34" charset="0"/>
              <a:ea typeface="方正兰亭黑简体" panose="02000000000000000000" pitchFamily="2" charset="-122"/>
            </a:endParaRPr>
          </a:p>
        </p:txBody>
      </p:sp>
      <p:sp>
        <p:nvSpPr>
          <p:cNvPr id="51" name="文本框 50"/>
          <p:cNvSpPr txBox="1"/>
          <p:nvPr/>
        </p:nvSpPr>
        <p:spPr>
          <a:xfrm>
            <a:off x="7019644" y="4263731"/>
            <a:ext cx="1533890" cy="230832"/>
          </a:xfrm>
          <a:prstGeom prst="rect">
            <a:avLst/>
          </a:prstGeom>
          <a:noFill/>
          <a:ln w="12700">
            <a:noFill/>
          </a:ln>
        </p:spPr>
        <p:txBody>
          <a:bodyPr wrap="square" rtlCol="0">
            <a:spAutoFit/>
          </a:bodyPr>
          <a:lstStyle/>
          <a:p>
            <a:pPr algn="ctr"/>
            <a:r>
              <a:rPr lang="zh-CN" altLang="en-US" sz="900" dirty="0">
                <a:solidFill>
                  <a:srgbClr val="1D1D1A"/>
                </a:solidFill>
                <a:latin typeface="Huawei Sans" panose="020C0503030203020204" pitchFamily="34" charset="0"/>
                <a:ea typeface="方正兰亭黑简体" panose="02000000000000000000" pitchFamily="2" charset="-122"/>
              </a:rPr>
              <a:t>（低于业界平均故障率</a:t>
            </a:r>
            <a:r>
              <a:rPr lang="en-US" altLang="zh-CN" sz="900" dirty="0">
                <a:solidFill>
                  <a:srgbClr val="1D1D1A"/>
                </a:solidFill>
                <a:latin typeface="Huawei Sans" panose="020C0503030203020204" pitchFamily="34" charset="0"/>
                <a:ea typeface="方正兰亭黑简体" panose="02000000000000000000" pitchFamily="2" charset="-122"/>
              </a:rPr>
              <a:t>15%</a:t>
            </a:r>
            <a:r>
              <a:rPr lang="zh-CN" altLang="en-US" sz="900" dirty="0">
                <a:solidFill>
                  <a:srgbClr val="1D1D1A"/>
                </a:solidFill>
                <a:latin typeface="Huawei Sans" panose="020C0503030203020204" pitchFamily="34" charset="0"/>
                <a:ea typeface="方正兰亭黑简体" panose="02000000000000000000" pitchFamily="2" charset="-122"/>
              </a:rPr>
              <a:t>）</a:t>
            </a:r>
          </a:p>
        </p:txBody>
      </p:sp>
      <p:sp>
        <p:nvSpPr>
          <p:cNvPr id="43" name="文本框 42"/>
          <p:cNvSpPr txBox="1"/>
          <p:nvPr/>
        </p:nvSpPr>
        <p:spPr>
          <a:xfrm>
            <a:off x="7087418" y="2076832"/>
            <a:ext cx="1415853" cy="370807"/>
          </a:xfrm>
          <a:prstGeom prst="rect">
            <a:avLst/>
          </a:prstGeom>
          <a:noFill/>
        </p:spPr>
        <p:txBody>
          <a:bodyPr wrap="square" rtlCol="0" anchor="ctr">
            <a:spAutoFit/>
          </a:bodyPr>
          <a:lstStyle>
            <a:defPPr>
              <a:defRPr lang="en-US"/>
            </a:defPPr>
            <a:lvl1pPr algn="ctr">
              <a:lnSpc>
                <a:spcPct val="150000"/>
              </a:lnSpc>
              <a:defRPr b="1">
                <a:latin typeface="微软雅黑" panose="020B0503020204020204" pitchFamily="34" charset="-122"/>
                <a:ea typeface="微软雅黑" panose="020B0503020204020204" pitchFamily="34" charset="-122"/>
              </a:defRPr>
            </a:lvl1pPr>
          </a:lstStyle>
          <a:p>
            <a:r>
              <a:rPr lang="zh-CN" altLang="en-US" sz="1350" dirty="0">
                <a:latin typeface="Huawei Sans" panose="020C0503030203020204" pitchFamily="34" charset="0"/>
                <a:ea typeface="方正兰亭黑简体" panose="02000000000000000000" pitchFamily="2" charset="-122"/>
              </a:rPr>
              <a:t>伙伴价值</a:t>
            </a:r>
            <a:endParaRPr lang="en-US" altLang="zh-CN" sz="1350" dirty="0">
              <a:latin typeface="Huawei Sans" panose="020C0503030203020204" pitchFamily="34" charset="0"/>
              <a:ea typeface="方正兰亭黑简体" panose="02000000000000000000" pitchFamily="2" charset="-122"/>
            </a:endParaRPr>
          </a:p>
        </p:txBody>
      </p:sp>
      <p:sp>
        <p:nvSpPr>
          <p:cNvPr id="44" name="文本框 43"/>
          <p:cNvSpPr txBox="1"/>
          <p:nvPr/>
        </p:nvSpPr>
        <p:spPr>
          <a:xfrm>
            <a:off x="5772772" y="2742145"/>
            <a:ext cx="346570" cy="276871"/>
          </a:xfrm>
          <a:prstGeom prst="rect">
            <a:avLst/>
          </a:prstGeom>
          <a:noFill/>
        </p:spPr>
        <p:txBody>
          <a:bodyPr wrap="none" rtlCol="0">
            <a:spAutoFit/>
          </a:bodyPr>
          <a:lstStyle/>
          <a:p>
            <a:r>
              <a:rPr lang="en-US" altLang="zh-CN" sz="1199" dirty="0">
                <a:solidFill>
                  <a:srgbClr val="1D1D1A"/>
                </a:solidFill>
                <a:latin typeface="Huawei Sans" panose="020C0503030203020204" pitchFamily="34" charset="0"/>
                <a:ea typeface="方正兰亭黑简体" panose="02000000000000000000" pitchFamily="2" charset="-122"/>
              </a:rPr>
              <a:t>PC</a:t>
            </a:r>
            <a:endParaRPr lang="zh-CN" altLang="en-US" sz="1199" dirty="0">
              <a:solidFill>
                <a:srgbClr val="1D1D1A"/>
              </a:solidFill>
              <a:latin typeface="Huawei Sans" panose="020C0503030203020204" pitchFamily="34" charset="0"/>
              <a:ea typeface="方正兰亭黑简体" panose="02000000000000000000" pitchFamily="2" charset="-122"/>
            </a:endParaRPr>
          </a:p>
        </p:txBody>
      </p:sp>
      <p:sp>
        <p:nvSpPr>
          <p:cNvPr id="45" name="文本框 44"/>
          <p:cNvSpPr txBox="1"/>
          <p:nvPr/>
        </p:nvSpPr>
        <p:spPr>
          <a:xfrm>
            <a:off x="5629195" y="3689490"/>
            <a:ext cx="646331" cy="276871"/>
          </a:xfrm>
          <a:prstGeom prst="rect">
            <a:avLst/>
          </a:prstGeom>
          <a:noFill/>
        </p:spPr>
        <p:txBody>
          <a:bodyPr wrap="none" rtlCol="0">
            <a:spAutoFit/>
          </a:bodyPr>
          <a:lstStyle/>
          <a:p>
            <a:r>
              <a:rPr lang="zh-CN" altLang="en-US" sz="1199" dirty="0">
                <a:solidFill>
                  <a:srgbClr val="1D1D1A"/>
                </a:solidFill>
                <a:latin typeface="Huawei Sans" panose="020C0503030203020204" pitchFamily="34" charset="0"/>
                <a:ea typeface="方正兰亭黑简体" panose="02000000000000000000" pitchFamily="2" charset="-122"/>
              </a:rPr>
              <a:t>服务器</a:t>
            </a:r>
          </a:p>
        </p:txBody>
      </p:sp>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291977" y="3730895"/>
            <a:ext cx="1424990" cy="813794"/>
          </a:xfrm>
          <a:prstGeom prst="rect">
            <a:avLst/>
          </a:prstGeom>
        </p:spPr>
      </p:pic>
      <p:pic>
        <p:nvPicPr>
          <p:cNvPr id="47" name="图片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913" y="2894648"/>
            <a:ext cx="1572987" cy="1048658"/>
          </a:xfrm>
          <a:prstGeom prst="rect">
            <a:avLst/>
          </a:prstGeom>
          <a:effectLst/>
        </p:spPr>
      </p:pic>
      <p:pic>
        <p:nvPicPr>
          <p:cNvPr id="48" name="图片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31620" y="2822030"/>
            <a:ext cx="1493740" cy="1029131"/>
          </a:xfrm>
          <a:prstGeom prst="rect">
            <a:avLst/>
          </a:prstGeom>
        </p:spPr>
      </p:pic>
      <p:sp>
        <p:nvSpPr>
          <p:cNvPr id="56" name="线条"/>
          <p:cNvSpPr>
            <a:spLocks noChangeAspect="1"/>
          </p:cNvSpPr>
          <p:nvPr/>
        </p:nvSpPr>
        <p:spPr>
          <a:xfrm rot="2859403">
            <a:off x="5018164" y="2679859"/>
            <a:ext cx="1912304" cy="1913021"/>
          </a:xfrm>
          <a:custGeom>
            <a:avLst/>
            <a:gdLst/>
            <a:ahLst/>
            <a:cxnLst>
              <a:cxn ang="0">
                <a:pos x="wd2" y="hd2"/>
              </a:cxn>
              <a:cxn ang="5400000">
                <a:pos x="wd2" y="hd2"/>
              </a:cxn>
              <a:cxn ang="10800000">
                <a:pos x="wd2" y="hd2"/>
              </a:cxn>
              <a:cxn ang="16200000">
                <a:pos x="wd2" y="hd2"/>
              </a:cxn>
            </a:cxnLst>
            <a:rect l="0" t="0" r="r" b="b"/>
            <a:pathLst>
              <a:path w="16549" h="15925" extrusionOk="0">
                <a:moveTo>
                  <a:pt x="333" y="10576"/>
                </a:moveTo>
                <a:cubicBezTo>
                  <a:pt x="-2084" y="1815"/>
                  <a:pt x="9266" y="-3924"/>
                  <a:pt x="14854" y="3234"/>
                </a:cubicBezTo>
                <a:cubicBezTo>
                  <a:pt x="19516" y="9207"/>
                  <a:pt x="13844" y="17676"/>
                  <a:pt x="6566" y="15607"/>
                </a:cubicBezTo>
              </a:path>
            </a:pathLst>
          </a:custGeom>
          <a:ln w="28575">
            <a:solidFill>
              <a:srgbClr val="C7000B"/>
            </a:solidFill>
            <a:miter lim="400000"/>
            <a:headEnd type="oval"/>
            <a:tailEnd type="oval"/>
          </a:ln>
        </p:spPr>
        <p:txBody>
          <a:bodyPr lIns="54549" tIns="54549" rIns="54549" bIns="54549" anchor="ctr"/>
          <a:lstStyle/>
          <a:p>
            <a:pPr defTabSz="627307"/>
            <a:endParaRPr sz="2249" dirty="0">
              <a:solidFill>
                <a:srgbClr val="1D1D1A"/>
              </a:solidFill>
              <a:latin typeface="Huawei Sans" panose="020C0503030203020204" pitchFamily="34" charset="0"/>
              <a:ea typeface="方正兰亭黑简体" panose="02000000000000000000" pitchFamily="2" charset="-122"/>
              <a:sym typeface="Helvetica Neue Medium"/>
            </a:endParaRPr>
          </a:p>
        </p:txBody>
      </p:sp>
      <p:sp>
        <p:nvSpPr>
          <p:cNvPr id="6" name="矩形 5"/>
          <p:cNvSpPr/>
          <p:nvPr/>
        </p:nvSpPr>
        <p:spPr>
          <a:xfrm>
            <a:off x="5040140" y="2076832"/>
            <a:ext cx="1778039" cy="370807"/>
          </a:xfrm>
          <a:prstGeom prst="rect">
            <a:avLst/>
          </a:prstGeom>
          <a:noFill/>
        </p:spPr>
        <p:txBody>
          <a:bodyPr wrap="square" rtlCol="0" anchor="ctr">
            <a:spAutoFit/>
          </a:bodyPr>
          <a:lstStyle/>
          <a:p>
            <a:pPr algn="ctr">
              <a:lnSpc>
                <a:spcPct val="150000"/>
              </a:lnSpc>
            </a:pPr>
            <a:r>
              <a:rPr lang="zh-CN" altLang="en-US" sz="1350" b="1" dirty="0">
                <a:latin typeface="Huawei Sans" panose="020C0503030203020204" pitchFamily="34" charset="0"/>
                <a:ea typeface="方正兰亭黑简体" panose="02000000000000000000" pitchFamily="2" charset="-122"/>
              </a:rPr>
              <a:t>打造多样化计算产品</a:t>
            </a:r>
          </a:p>
        </p:txBody>
      </p:sp>
      <p:grpSp>
        <p:nvGrpSpPr>
          <p:cNvPr id="33" name="组合 32"/>
          <p:cNvGrpSpPr/>
          <p:nvPr/>
        </p:nvGrpSpPr>
        <p:grpSpPr>
          <a:xfrm>
            <a:off x="2243601" y="3360435"/>
            <a:ext cx="2850197" cy="450912"/>
            <a:chOff x="18872315" y="4103946"/>
            <a:chExt cx="6471649" cy="1243270"/>
          </a:xfrm>
          <a:solidFill>
            <a:srgbClr val="C7000B"/>
          </a:solidFill>
        </p:grpSpPr>
        <p:sp>
          <p:nvSpPr>
            <p:cNvPr id="54" name="加号 53"/>
            <p:cNvSpPr/>
            <p:nvPr/>
          </p:nvSpPr>
          <p:spPr>
            <a:xfrm>
              <a:off x="18872315" y="4103946"/>
              <a:ext cx="1047672" cy="1243270"/>
            </a:xfrm>
            <a:prstGeom prst="mathPlus">
              <a:avLst>
                <a:gd name="adj1" fmla="val 13636"/>
              </a:avLst>
            </a:prstGeom>
            <a:grpFill/>
            <a:ln w="15875">
              <a:solidFill>
                <a:srgbClr val="C7000B"/>
              </a:solidFill>
            </a:ln>
            <a:effectLst/>
          </p:spPr>
          <p:txBody>
            <a:bodyPr vert="horz" wrap="square" lIns="91404" tIns="45702" rIns="91404" bIns="45702"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599" kern="0">
                <a:solidFill>
                  <a:srgbClr val="000000"/>
                </a:solidFill>
                <a:latin typeface="Huawei Sans" panose="020C0503030203020204" pitchFamily="34" charset="0"/>
                <a:ea typeface="方正兰亭黑简体" panose="02000000000000000000" pitchFamily="2" charset="-122"/>
              </a:endParaRPr>
            </a:p>
          </p:txBody>
        </p:sp>
        <p:sp>
          <p:nvSpPr>
            <p:cNvPr id="55" name="右箭头 54"/>
            <p:cNvSpPr/>
            <p:nvPr/>
          </p:nvSpPr>
          <p:spPr>
            <a:xfrm>
              <a:off x="24364293" y="4320534"/>
              <a:ext cx="979671" cy="810097"/>
            </a:xfrm>
            <a:prstGeom prst="rightArrow">
              <a:avLst/>
            </a:prstGeom>
            <a:grpFill/>
            <a:ln w="15875">
              <a:solidFill>
                <a:srgbClr val="C7000B"/>
              </a:solidFill>
            </a:ln>
            <a:effectLst/>
          </p:spPr>
          <p:txBody>
            <a:bodyPr vert="horz" wrap="square" lIns="91404" tIns="45702" rIns="91404" bIns="45702"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599" kern="0">
                <a:solidFill>
                  <a:srgbClr val="000000"/>
                </a:solidFill>
                <a:latin typeface="Huawei Sans" panose="020C0503030203020204" pitchFamily="34" charset="0"/>
                <a:ea typeface="方正兰亭黑简体" panose="02000000000000000000" pitchFamily="2" charset="-122"/>
              </a:endParaRPr>
            </a:p>
          </p:txBody>
        </p:sp>
      </p:grpSp>
      <p:sp>
        <p:nvSpPr>
          <p:cNvPr id="3" name="标题 2"/>
          <p:cNvSpPr>
            <a:spLocks noGrp="1"/>
          </p:cNvSpPr>
          <p:nvPr>
            <p:ph type="title"/>
          </p:nvPr>
        </p:nvSpPr>
        <p:spPr/>
        <p:txBody>
          <a:bodyPr>
            <a:normAutofit fontScale="90000"/>
          </a:bodyPr>
          <a:lstStyle/>
          <a:p>
            <a:r>
              <a:rPr lang="zh-CN" altLang="en-US"/>
              <a:t>基于鲲鹏主板的多样化计算产品</a:t>
            </a:r>
            <a:endParaRPr lang="zh-CN" altLang="en-US" dirty="0"/>
          </a:p>
        </p:txBody>
      </p:sp>
    </p:spTree>
    <p:extLst>
      <p:ext uri="{BB962C8B-B14F-4D97-AF65-F5344CB8AC3E}">
        <p14:creationId xmlns:p14="http://schemas.microsoft.com/office/powerpoint/2010/main" val="41598885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67F66F77-6995-47AF-A393-534A4E0CE580}"/>
              </a:ext>
            </a:extLst>
          </p:cNvPr>
          <p:cNvSpPr/>
          <p:nvPr/>
        </p:nvSpPr>
        <p:spPr>
          <a:xfrm flipH="1">
            <a:off x="5370947" y="1932759"/>
            <a:ext cx="2016842" cy="323037"/>
          </a:xfrm>
          <a:prstGeom prst="rect">
            <a:avLst/>
          </a:prstGeom>
        </p:spPr>
        <p:txBody>
          <a:bodyPr wrap="square">
            <a:spAutoFit/>
          </a:bodyPr>
          <a:lstStyle/>
          <a:p>
            <a:pPr algn="ctr" defTabSz="415242"/>
            <a:r>
              <a:rPr lang="en-US" altLang="zh-CN" sz="1499" b="1" dirty="0">
                <a:latin typeface="Huawei Sans" panose="020C0503030203020204" pitchFamily="34" charset="0"/>
                <a:ea typeface="方正兰亭黑简体" panose="02000000000000000000" pitchFamily="2" charset="-122"/>
              </a:rPr>
              <a:t>17</a:t>
            </a:r>
            <a:r>
              <a:rPr lang="zh-CN" altLang="en-US" sz="1499" b="1" dirty="0">
                <a:latin typeface="Huawei Sans" panose="020C0503030203020204" pitchFamily="34" charset="0"/>
                <a:ea typeface="方正兰亭黑简体" panose="02000000000000000000" pitchFamily="2" charset="-122"/>
              </a:rPr>
              <a:t>年的工程工艺积累</a:t>
            </a:r>
          </a:p>
        </p:txBody>
      </p:sp>
      <p:sp>
        <p:nvSpPr>
          <p:cNvPr id="41" name="圆角矩形 18">
            <a:extLst>
              <a:ext uri="{FF2B5EF4-FFF2-40B4-BE49-F238E27FC236}">
                <a16:creationId xmlns:a16="http://schemas.microsoft.com/office/drawing/2014/main" id="{7BCEDECB-4C29-431D-BD44-CF5164A29F48}"/>
              </a:ext>
            </a:extLst>
          </p:cNvPr>
          <p:cNvSpPr/>
          <p:nvPr/>
        </p:nvSpPr>
        <p:spPr>
          <a:xfrm>
            <a:off x="4552068" y="2763348"/>
            <a:ext cx="602117" cy="602116"/>
          </a:xfrm>
          <a:prstGeom prst="roundRect">
            <a:avLst>
              <a:gd name="adj" fmla="val 50000"/>
            </a:avLst>
          </a:prstGeom>
          <a:solidFill>
            <a:srgbClr val="0B9CE5"/>
          </a:solidFill>
          <a:ln>
            <a:noFill/>
          </a:ln>
          <a:effectLst/>
        </p:spPr>
        <p:txBody>
          <a:bodyPr vert="horz" wrap="square" lIns="91404" tIns="45702" rIns="91404" bIns="45702"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599" kern="0" dirty="0">
              <a:solidFill>
                <a:srgbClr val="000000"/>
              </a:solidFill>
              <a:latin typeface="Huawei Sans" panose="020C0503030203020204" pitchFamily="34" charset="0"/>
              <a:ea typeface="方正兰亭黑简体" panose="02000000000000000000" pitchFamily="2" charset="-122"/>
            </a:endParaRPr>
          </a:p>
        </p:txBody>
      </p:sp>
      <p:sp>
        <p:nvSpPr>
          <p:cNvPr id="46" name="圆角矩形 18">
            <a:extLst>
              <a:ext uri="{FF2B5EF4-FFF2-40B4-BE49-F238E27FC236}">
                <a16:creationId xmlns:a16="http://schemas.microsoft.com/office/drawing/2014/main" id="{6E6C03A2-EC3B-475B-883E-45164F7034C7}"/>
              </a:ext>
            </a:extLst>
          </p:cNvPr>
          <p:cNvSpPr/>
          <p:nvPr/>
        </p:nvSpPr>
        <p:spPr>
          <a:xfrm>
            <a:off x="5656962" y="2731035"/>
            <a:ext cx="602117" cy="602116"/>
          </a:xfrm>
          <a:prstGeom prst="roundRect">
            <a:avLst>
              <a:gd name="adj" fmla="val 50000"/>
            </a:avLst>
          </a:prstGeom>
          <a:solidFill>
            <a:srgbClr val="0B9CE5"/>
          </a:solidFill>
          <a:ln>
            <a:noFill/>
          </a:ln>
          <a:effectLst/>
        </p:spPr>
        <p:txBody>
          <a:bodyPr vert="horz" wrap="square" lIns="91404" tIns="45702" rIns="91404" bIns="45702"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599" kern="0" dirty="0">
              <a:solidFill>
                <a:srgbClr val="000000"/>
              </a:solidFill>
              <a:latin typeface="Huawei Sans" panose="020C0503030203020204" pitchFamily="34" charset="0"/>
              <a:ea typeface="方正兰亭黑简体" panose="02000000000000000000" pitchFamily="2" charset="-122"/>
            </a:endParaRPr>
          </a:p>
        </p:txBody>
      </p:sp>
      <p:sp>
        <p:nvSpPr>
          <p:cNvPr id="47" name="椭圆 46">
            <a:extLst>
              <a:ext uri="{FF2B5EF4-FFF2-40B4-BE49-F238E27FC236}">
                <a16:creationId xmlns:a16="http://schemas.microsoft.com/office/drawing/2014/main" id="{CE4215AC-6272-47E9-8727-AA2DF16451FB}"/>
              </a:ext>
            </a:extLst>
          </p:cNvPr>
          <p:cNvSpPr/>
          <p:nvPr/>
        </p:nvSpPr>
        <p:spPr>
          <a:xfrm>
            <a:off x="5649808" y="2854083"/>
            <a:ext cx="616424" cy="35602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199"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rPr>
              <a:t>高速互联</a:t>
            </a:r>
          </a:p>
        </p:txBody>
      </p:sp>
      <p:sp>
        <p:nvSpPr>
          <p:cNvPr id="53" name="圆角矩形 18">
            <a:extLst>
              <a:ext uri="{FF2B5EF4-FFF2-40B4-BE49-F238E27FC236}">
                <a16:creationId xmlns:a16="http://schemas.microsoft.com/office/drawing/2014/main" id="{414E9EE3-6316-499C-98E3-DFAB7386F926}"/>
              </a:ext>
            </a:extLst>
          </p:cNvPr>
          <p:cNvSpPr/>
          <p:nvPr/>
        </p:nvSpPr>
        <p:spPr>
          <a:xfrm>
            <a:off x="6738437" y="2758980"/>
            <a:ext cx="602117" cy="602116"/>
          </a:xfrm>
          <a:prstGeom prst="roundRect">
            <a:avLst>
              <a:gd name="adj" fmla="val 50000"/>
            </a:avLst>
          </a:prstGeom>
          <a:solidFill>
            <a:srgbClr val="0B9CE5"/>
          </a:solidFill>
          <a:ln>
            <a:noFill/>
          </a:ln>
          <a:effectLst/>
        </p:spPr>
        <p:txBody>
          <a:bodyPr vert="horz" wrap="square" lIns="91404" tIns="45702" rIns="91404" bIns="45702"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599" kern="0" dirty="0">
              <a:solidFill>
                <a:srgbClr val="000000"/>
              </a:solidFill>
              <a:latin typeface="Huawei Sans" panose="020C0503030203020204" pitchFamily="34" charset="0"/>
              <a:ea typeface="方正兰亭黑简体" panose="02000000000000000000" pitchFamily="2" charset="-122"/>
            </a:endParaRPr>
          </a:p>
        </p:txBody>
      </p:sp>
      <p:sp>
        <p:nvSpPr>
          <p:cNvPr id="54" name="椭圆 53">
            <a:extLst>
              <a:ext uri="{FF2B5EF4-FFF2-40B4-BE49-F238E27FC236}">
                <a16:creationId xmlns:a16="http://schemas.microsoft.com/office/drawing/2014/main" id="{B0454D98-D623-4E3E-944B-1BB3164FE859}"/>
              </a:ext>
            </a:extLst>
          </p:cNvPr>
          <p:cNvSpPr/>
          <p:nvPr/>
        </p:nvSpPr>
        <p:spPr>
          <a:xfrm>
            <a:off x="6731284" y="2854083"/>
            <a:ext cx="616424" cy="35602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199"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rPr>
              <a:t>可靠</a:t>
            </a:r>
            <a:endParaRPr lang="en-US" altLang="zh-CN" sz="1199"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endParaRPr>
          </a:p>
          <a:p>
            <a:pPr algn="ctr"/>
            <a:r>
              <a:rPr lang="zh-CN" altLang="en-US" sz="1199"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rPr>
              <a:t>设计</a:t>
            </a:r>
          </a:p>
        </p:txBody>
      </p:sp>
      <p:sp>
        <p:nvSpPr>
          <p:cNvPr id="56" name="圆角矩形 18">
            <a:extLst>
              <a:ext uri="{FF2B5EF4-FFF2-40B4-BE49-F238E27FC236}">
                <a16:creationId xmlns:a16="http://schemas.microsoft.com/office/drawing/2014/main" id="{50C2D92D-E83A-4FFB-B61C-E34B8866D7F7}"/>
              </a:ext>
            </a:extLst>
          </p:cNvPr>
          <p:cNvSpPr/>
          <p:nvPr/>
        </p:nvSpPr>
        <p:spPr>
          <a:xfrm>
            <a:off x="7788298" y="2731035"/>
            <a:ext cx="602117" cy="602116"/>
          </a:xfrm>
          <a:prstGeom prst="roundRect">
            <a:avLst>
              <a:gd name="adj" fmla="val 50000"/>
            </a:avLst>
          </a:prstGeom>
          <a:solidFill>
            <a:srgbClr val="0B9CE5"/>
          </a:solidFill>
          <a:ln>
            <a:noFill/>
          </a:ln>
          <a:effectLst/>
        </p:spPr>
        <p:txBody>
          <a:bodyPr vert="horz" wrap="square" lIns="91404" tIns="45702" rIns="91404" bIns="45702"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599" kern="0" dirty="0">
              <a:solidFill>
                <a:srgbClr val="000000"/>
              </a:solidFill>
              <a:latin typeface="Huawei Sans" panose="020C0503030203020204" pitchFamily="34" charset="0"/>
              <a:ea typeface="方正兰亭黑简体" panose="02000000000000000000" pitchFamily="2" charset="-122"/>
            </a:endParaRPr>
          </a:p>
        </p:txBody>
      </p:sp>
      <p:sp>
        <p:nvSpPr>
          <p:cNvPr id="57" name="椭圆 56">
            <a:extLst>
              <a:ext uri="{FF2B5EF4-FFF2-40B4-BE49-F238E27FC236}">
                <a16:creationId xmlns:a16="http://schemas.microsoft.com/office/drawing/2014/main" id="{A5239C80-8884-4B56-99BA-3ABE61B67277}"/>
              </a:ext>
            </a:extLst>
          </p:cNvPr>
          <p:cNvSpPr/>
          <p:nvPr/>
        </p:nvSpPr>
        <p:spPr>
          <a:xfrm>
            <a:off x="7781143" y="2849715"/>
            <a:ext cx="616424" cy="35602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199"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rPr>
              <a:t>质量品控</a:t>
            </a:r>
          </a:p>
        </p:txBody>
      </p:sp>
      <p:sp>
        <p:nvSpPr>
          <p:cNvPr id="58" name="矩形 57">
            <a:extLst>
              <a:ext uri="{FF2B5EF4-FFF2-40B4-BE49-F238E27FC236}">
                <a16:creationId xmlns:a16="http://schemas.microsoft.com/office/drawing/2014/main" id="{633834E6-7AD6-4CDB-B070-F1C682C0655F}"/>
              </a:ext>
            </a:extLst>
          </p:cNvPr>
          <p:cNvSpPr/>
          <p:nvPr/>
        </p:nvSpPr>
        <p:spPr>
          <a:xfrm>
            <a:off x="4201584" y="2274600"/>
            <a:ext cx="1632997" cy="278474"/>
          </a:xfrm>
          <a:prstGeom prst="rect">
            <a:avLst/>
          </a:prstGeom>
        </p:spPr>
        <p:txBody>
          <a:bodyPr wrap="square">
            <a:spAutoFit/>
          </a:bodyPr>
          <a:lstStyle/>
          <a:p>
            <a:pPr algn="ctr">
              <a:lnSpc>
                <a:spcPct val="125000"/>
              </a:lnSpc>
            </a:pPr>
            <a:r>
              <a:rPr lang="en-US" altLang="zh-CN" sz="1049" kern="0" dirty="0">
                <a:solidFill>
                  <a:srgbClr val="1D1D1A"/>
                </a:solidFill>
                <a:latin typeface="Huawei Sans" panose="020C0503030203020204" pitchFamily="34" charset="0"/>
                <a:ea typeface="方正兰亭黑简体" panose="02000000000000000000" pitchFamily="2" charset="-122"/>
              </a:rPr>
              <a:t>40</a:t>
            </a:r>
            <a:r>
              <a:rPr lang="zh-CN" altLang="en-US" sz="1049" kern="0" dirty="0">
                <a:solidFill>
                  <a:srgbClr val="1D1D1A"/>
                </a:solidFill>
                <a:latin typeface="Huawei Sans" panose="020C0503030203020204" pitchFamily="34" charset="0"/>
                <a:ea typeface="方正兰亭黑简体" panose="02000000000000000000" pitchFamily="2" charset="-122"/>
              </a:rPr>
              <a:t>度以上异常高温运行</a:t>
            </a:r>
            <a:endParaRPr lang="en-US" altLang="zh-CN" sz="1049" kern="0" dirty="0">
              <a:solidFill>
                <a:srgbClr val="1D1D1A"/>
              </a:solidFill>
              <a:latin typeface="Huawei Sans" panose="020C0503030203020204" pitchFamily="34" charset="0"/>
              <a:ea typeface="方正兰亭黑简体" panose="02000000000000000000" pitchFamily="2" charset="-122"/>
            </a:endParaRPr>
          </a:p>
        </p:txBody>
      </p:sp>
      <p:sp>
        <p:nvSpPr>
          <p:cNvPr id="59" name="矩形 58">
            <a:extLst>
              <a:ext uri="{FF2B5EF4-FFF2-40B4-BE49-F238E27FC236}">
                <a16:creationId xmlns:a16="http://schemas.microsoft.com/office/drawing/2014/main" id="{CE0DDC95-99B1-4807-B0B9-2C5BEC1B6FB2}"/>
              </a:ext>
            </a:extLst>
          </p:cNvPr>
          <p:cNvSpPr/>
          <p:nvPr/>
        </p:nvSpPr>
        <p:spPr>
          <a:xfrm>
            <a:off x="4712707" y="3553804"/>
            <a:ext cx="1612608" cy="253787"/>
          </a:xfrm>
          <a:prstGeom prst="rect">
            <a:avLst/>
          </a:prstGeom>
        </p:spPr>
        <p:txBody>
          <a:bodyPr wrap="square">
            <a:spAutoFit/>
          </a:bodyPr>
          <a:lstStyle/>
          <a:p>
            <a:pPr algn="ctr" defTabSz="515309"/>
            <a:r>
              <a:rPr lang="en-US" altLang="zh-CN" sz="1049" kern="0" dirty="0">
                <a:solidFill>
                  <a:srgbClr val="1D1D1A"/>
                </a:solidFill>
                <a:latin typeface="Huawei Sans" panose="020C0503030203020204" pitchFamily="34" charset="0"/>
                <a:ea typeface="方正兰亭黑简体" panose="02000000000000000000" pitchFamily="2" charset="-122"/>
              </a:rPr>
              <a:t>56G/112G</a:t>
            </a:r>
            <a:r>
              <a:rPr lang="zh-CN" altLang="en-US" sz="1049" kern="0" dirty="0">
                <a:solidFill>
                  <a:srgbClr val="1D1D1A"/>
                </a:solidFill>
                <a:latin typeface="Huawei Sans" panose="020C0503030203020204" pitchFamily="34" charset="0"/>
                <a:ea typeface="方正兰亭黑简体" panose="02000000000000000000" pitchFamily="2" charset="-122"/>
              </a:rPr>
              <a:t>板级高速互联</a:t>
            </a:r>
          </a:p>
        </p:txBody>
      </p:sp>
      <p:sp>
        <p:nvSpPr>
          <p:cNvPr id="60" name="矩形 59">
            <a:extLst>
              <a:ext uri="{FF2B5EF4-FFF2-40B4-BE49-F238E27FC236}">
                <a16:creationId xmlns:a16="http://schemas.microsoft.com/office/drawing/2014/main" id="{932F6A08-525C-4F20-B3D7-CF0B12DF45FC}"/>
              </a:ext>
            </a:extLst>
          </p:cNvPr>
          <p:cNvSpPr/>
          <p:nvPr/>
        </p:nvSpPr>
        <p:spPr>
          <a:xfrm>
            <a:off x="6325555" y="2274600"/>
            <a:ext cx="1665326" cy="278474"/>
          </a:xfrm>
          <a:prstGeom prst="rect">
            <a:avLst/>
          </a:prstGeom>
        </p:spPr>
        <p:txBody>
          <a:bodyPr wrap="square">
            <a:spAutoFit/>
          </a:bodyPr>
          <a:lstStyle/>
          <a:p>
            <a:pPr algn="ctr">
              <a:lnSpc>
                <a:spcPct val="125000"/>
              </a:lnSpc>
              <a:defRPr/>
            </a:pPr>
            <a:r>
              <a:rPr lang="zh-CN" altLang="en-US" sz="1049" kern="0" dirty="0">
                <a:solidFill>
                  <a:srgbClr val="1D1D1A"/>
                </a:solidFill>
                <a:latin typeface="Huawei Sans" panose="020C0503030203020204" pitchFamily="34" charset="0"/>
                <a:ea typeface="方正兰亭黑简体" panose="02000000000000000000" pitchFamily="2" charset="-122"/>
              </a:rPr>
              <a:t>无源背板</a:t>
            </a:r>
            <a:r>
              <a:rPr lang="en-US" altLang="zh-CN" sz="1049" kern="0" dirty="0">
                <a:solidFill>
                  <a:srgbClr val="1D1D1A"/>
                </a:solidFill>
                <a:latin typeface="Huawei Sans" panose="020C0503030203020204" pitchFamily="34" charset="0"/>
                <a:ea typeface="方正兰亭黑简体" panose="02000000000000000000" pitchFamily="2" charset="-122"/>
              </a:rPr>
              <a:t>&amp;</a:t>
            </a:r>
            <a:r>
              <a:rPr lang="zh-CN" altLang="en-US" sz="1049" kern="0" dirty="0">
                <a:solidFill>
                  <a:srgbClr val="1D1D1A"/>
                </a:solidFill>
                <a:latin typeface="Huawei Sans" panose="020C0503030203020204" pitchFamily="34" charset="0"/>
                <a:ea typeface="方正兰亭黑简体" panose="02000000000000000000" pitchFamily="2" charset="-122"/>
              </a:rPr>
              <a:t>三重硬盘抗震</a:t>
            </a:r>
          </a:p>
        </p:txBody>
      </p:sp>
      <p:sp>
        <p:nvSpPr>
          <p:cNvPr id="61" name="矩形 60">
            <a:extLst>
              <a:ext uri="{FF2B5EF4-FFF2-40B4-BE49-F238E27FC236}">
                <a16:creationId xmlns:a16="http://schemas.microsoft.com/office/drawing/2014/main" id="{F09CDEF5-31DF-4381-B2A3-9853373EC9C6}"/>
              </a:ext>
            </a:extLst>
          </p:cNvPr>
          <p:cNvSpPr/>
          <p:nvPr/>
        </p:nvSpPr>
        <p:spPr>
          <a:xfrm>
            <a:off x="6983406" y="3553804"/>
            <a:ext cx="1420486" cy="253787"/>
          </a:xfrm>
          <a:prstGeom prst="rect">
            <a:avLst/>
          </a:prstGeom>
          <a:ln>
            <a:noFill/>
          </a:ln>
        </p:spPr>
        <p:txBody>
          <a:bodyPr wrap="square">
            <a:spAutoFit/>
          </a:bodyPr>
          <a:lstStyle/>
          <a:p>
            <a:pPr algn="ctr" defTabSz="515309"/>
            <a:r>
              <a:rPr lang="zh-CN" altLang="en-US" sz="1049" kern="0" dirty="0">
                <a:solidFill>
                  <a:srgbClr val="1D1D1A"/>
                </a:solidFill>
                <a:latin typeface="Huawei Sans" panose="020C0503030203020204" pitchFamily="34" charset="0"/>
                <a:ea typeface="方正兰亭黑简体" panose="02000000000000000000" pitchFamily="2" charset="-122"/>
              </a:rPr>
              <a:t>故障率低于业界</a:t>
            </a:r>
            <a:r>
              <a:rPr lang="en-US" altLang="zh-CN" sz="1049" kern="0" dirty="0">
                <a:solidFill>
                  <a:srgbClr val="1D1D1A"/>
                </a:solidFill>
                <a:latin typeface="Huawei Sans" panose="020C0503030203020204" pitchFamily="34" charset="0"/>
                <a:ea typeface="方正兰亭黑简体" panose="02000000000000000000" pitchFamily="2" charset="-122"/>
              </a:rPr>
              <a:t>15%</a:t>
            </a:r>
          </a:p>
        </p:txBody>
      </p:sp>
      <p:grpSp>
        <p:nvGrpSpPr>
          <p:cNvPr id="62" name="组合 61">
            <a:extLst>
              <a:ext uri="{FF2B5EF4-FFF2-40B4-BE49-F238E27FC236}">
                <a16:creationId xmlns:a16="http://schemas.microsoft.com/office/drawing/2014/main" id="{4F3DBE0E-62C4-40D8-85F2-DF3A9D8BC766}"/>
              </a:ext>
            </a:extLst>
          </p:cNvPr>
          <p:cNvGrpSpPr/>
          <p:nvPr/>
        </p:nvGrpSpPr>
        <p:grpSpPr>
          <a:xfrm>
            <a:off x="4342185" y="2532454"/>
            <a:ext cx="1127589" cy="229118"/>
            <a:chOff x="2316521" y="5293359"/>
            <a:chExt cx="2280920" cy="463465"/>
          </a:xfrm>
        </p:grpSpPr>
        <p:sp>
          <p:nvSpPr>
            <p:cNvPr id="63" name="任意多边形: 形状 3">
              <a:extLst>
                <a:ext uri="{FF2B5EF4-FFF2-40B4-BE49-F238E27FC236}">
                  <a16:creationId xmlns:a16="http://schemas.microsoft.com/office/drawing/2014/main" id="{CA53C43B-8F85-4944-8D4F-06D2F4660471}"/>
                </a:ext>
              </a:extLst>
            </p:cNvPr>
            <p:cNvSpPr/>
            <p:nvPr/>
          </p:nvSpPr>
          <p:spPr>
            <a:xfrm>
              <a:off x="2316521" y="5293846"/>
              <a:ext cx="2280920" cy="0"/>
            </a:xfrm>
            <a:custGeom>
              <a:avLst/>
              <a:gdLst>
                <a:gd name="connsiteX0" fmla="*/ 0 w 2280920"/>
                <a:gd name="connsiteY0" fmla="*/ 0 h 0"/>
                <a:gd name="connsiteX1" fmla="*/ 2280920 w 2280920"/>
                <a:gd name="connsiteY1" fmla="*/ 0 h 0"/>
              </a:gdLst>
              <a:ahLst/>
              <a:cxnLst>
                <a:cxn ang="0">
                  <a:pos x="connsiteX0" y="connsiteY0"/>
                </a:cxn>
                <a:cxn ang="0">
                  <a:pos x="connsiteX1" y="connsiteY1"/>
                </a:cxn>
              </a:cxnLst>
              <a:rect l="l" t="t" r="r" b="b"/>
              <a:pathLst>
                <a:path w="2280920">
                  <a:moveTo>
                    <a:pt x="0" y="0"/>
                  </a:moveTo>
                  <a:lnTo>
                    <a:pt x="2280920" y="0"/>
                  </a:lnTo>
                </a:path>
              </a:pathLst>
            </a:custGeom>
            <a:noFill/>
            <a:ln>
              <a:solidFill>
                <a:srgbClr val="0B9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88">
                <a:solidFill>
                  <a:srgbClr val="1D1D1A"/>
                </a:solidFill>
                <a:latin typeface="Huawei Sans" panose="020C0503030203020204" pitchFamily="34" charset="0"/>
                <a:ea typeface="方正兰亭黑简体" panose="02000000000000000000" pitchFamily="2" charset="-122"/>
              </a:endParaRPr>
            </a:p>
          </p:txBody>
        </p:sp>
        <p:sp>
          <p:nvSpPr>
            <p:cNvPr id="64" name="任意多边形: 形状 5">
              <a:extLst>
                <a:ext uri="{FF2B5EF4-FFF2-40B4-BE49-F238E27FC236}">
                  <a16:creationId xmlns:a16="http://schemas.microsoft.com/office/drawing/2014/main" id="{116A91DD-AF83-40C8-A435-BD0D91D6E305}"/>
                </a:ext>
              </a:extLst>
            </p:cNvPr>
            <p:cNvSpPr/>
            <p:nvPr/>
          </p:nvSpPr>
          <p:spPr>
            <a:xfrm flipH="1">
              <a:off x="3307081" y="5293359"/>
              <a:ext cx="45719" cy="463465"/>
            </a:xfrm>
            <a:custGeom>
              <a:avLst/>
              <a:gdLst>
                <a:gd name="connsiteX0" fmla="*/ 0 w 0"/>
                <a:gd name="connsiteY0" fmla="*/ 447040 h 447040"/>
                <a:gd name="connsiteX1" fmla="*/ 0 w 0"/>
                <a:gd name="connsiteY1" fmla="*/ 0 h 447040"/>
              </a:gdLst>
              <a:ahLst/>
              <a:cxnLst>
                <a:cxn ang="0">
                  <a:pos x="connsiteX0" y="connsiteY0"/>
                </a:cxn>
                <a:cxn ang="0">
                  <a:pos x="connsiteX1" y="connsiteY1"/>
                </a:cxn>
              </a:cxnLst>
              <a:rect l="l" t="t" r="r" b="b"/>
              <a:pathLst>
                <a:path h="447040">
                  <a:moveTo>
                    <a:pt x="0" y="447040"/>
                  </a:moveTo>
                  <a:lnTo>
                    <a:pt x="0" y="0"/>
                  </a:lnTo>
                </a:path>
              </a:pathLst>
            </a:custGeom>
            <a:noFill/>
            <a:ln>
              <a:solidFill>
                <a:srgbClr val="0B9CE5"/>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88">
                <a:solidFill>
                  <a:srgbClr val="1D1D1A"/>
                </a:solidFill>
                <a:latin typeface="Huawei Sans" panose="020C0503030203020204" pitchFamily="34" charset="0"/>
                <a:ea typeface="方正兰亭黑简体" panose="02000000000000000000" pitchFamily="2" charset="-122"/>
              </a:endParaRPr>
            </a:p>
          </p:txBody>
        </p:sp>
      </p:grpSp>
      <p:grpSp>
        <p:nvGrpSpPr>
          <p:cNvPr id="65" name="组合 64">
            <a:extLst>
              <a:ext uri="{FF2B5EF4-FFF2-40B4-BE49-F238E27FC236}">
                <a16:creationId xmlns:a16="http://schemas.microsoft.com/office/drawing/2014/main" id="{09D6946A-B82C-486E-AEB5-248098FD45D0}"/>
              </a:ext>
            </a:extLst>
          </p:cNvPr>
          <p:cNvGrpSpPr/>
          <p:nvPr/>
        </p:nvGrpSpPr>
        <p:grpSpPr>
          <a:xfrm>
            <a:off x="6475701" y="2528086"/>
            <a:ext cx="1127589" cy="229118"/>
            <a:chOff x="2194560" y="5293359"/>
            <a:chExt cx="2280920" cy="463465"/>
          </a:xfrm>
        </p:grpSpPr>
        <p:sp>
          <p:nvSpPr>
            <p:cNvPr id="66" name="任意多边形: 形状 143">
              <a:extLst>
                <a:ext uri="{FF2B5EF4-FFF2-40B4-BE49-F238E27FC236}">
                  <a16:creationId xmlns:a16="http://schemas.microsoft.com/office/drawing/2014/main" id="{BCFB6FAD-DC92-4D61-A58E-1FEBA76D4928}"/>
                </a:ext>
              </a:extLst>
            </p:cNvPr>
            <p:cNvSpPr/>
            <p:nvPr/>
          </p:nvSpPr>
          <p:spPr>
            <a:xfrm>
              <a:off x="2194560" y="5293846"/>
              <a:ext cx="2280920" cy="0"/>
            </a:xfrm>
            <a:custGeom>
              <a:avLst/>
              <a:gdLst>
                <a:gd name="connsiteX0" fmla="*/ 0 w 2280920"/>
                <a:gd name="connsiteY0" fmla="*/ 0 h 0"/>
                <a:gd name="connsiteX1" fmla="*/ 2280920 w 2280920"/>
                <a:gd name="connsiteY1" fmla="*/ 0 h 0"/>
              </a:gdLst>
              <a:ahLst/>
              <a:cxnLst>
                <a:cxn ang="0">
                  <a:pos x="connsiteX0" y="connsiteY0"/>
                </a:cxn>
                <a:cxn ang="0">
                  <a:pos x="connsiteX1" y="connsiteY1"/>
                </a:cxn>
              </a:cxnLst>
              <a:rect l="l" t="t" r="r" b="b"/>
              <a:pathLst>
                <a:path w="2280920">
                  <a:moveTo>
                    <a:pt x="0" y="0"/>
                  </a:moveTo>
                  <a:lnTo>
                    <a:pt x="2280920" y="0"/>
                  </a:lnTo>
                </a:path>
              </a:pathLst>
            </a:custGeom>
            <a:noFill/>
            <a:ln>
              <a:solidFill>
                <a:srgbClr val="0B9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88">
                <a:solidFill>
                  <a:srgbClr val="1D1D1A"/>
                </a:solidFill>
                <a:latin typeface="Huawei Sans" panose="020C0503030203020204" pitchFamily="34" charset="0"/>
                <a:ea typeface="方正兰亭黑简体" panose="02000000000000000000" pitchFamily="2" charset="-122"/>
              </a:endParaRPr>
            </a:p>
          </p:txBody>
        </p:sp>
        <p:sp>
          <p:nvSpPr>
            <p:cNvPr id="67" name="任意多边形: 形状 144">
              <a:extLst>
                <a:ext uri="{FF2B5EF4-FFF2-40B4-BE49-F238E27FC236}">
                  <a16:creationId xmlns:a16="http://schemas.microsoft.com/office/drawing/2014/main" id="{044D1760-691D-4A2E-A6B1-E888A5CD16AB}"/>
                </a:ext>
              </a:extLst>
            </p:cNvPr>
            <p:cNvSpPr/>
            <p:nvPr/>
          </p:nvSpPr>
          <p:spPr>
            <a:xfrm flipH="1">
              <a:off x="3307081" y="5293359"/>
              <a:ext cx="45719" cy="463465"/>
            </a:xfrm>
            <a:custGeom>
              <a:avLst/>
              <a:gdLst>
                <a:gd name="connsiteX0" fmla="*/ 0 w 0"/>
                <a:gd name="connsiteY0" fmla="*/ 447040 h 447040"/>
                <a:gd name="connsiteX1" fmla="*/ 0 w 0"/>
                <a:gd name="connsiteY1" fmla="*/ 0 h 447040"/>
              </a:gdLst>
              <a:ahLst/>
              <a:cxnLst>
                <a:cxn ang="0">
                  <a:pos x="connsiteX0" y="connsiteY0"/>
                </a:cxn>
                <a:cxn ang="0">
                  <a:pos x="connsiteX1" y="connsiteY1"/>
                </a:cxn>
              </a:cxnLst>
              <a:rect l="l" t="t" r="r" b="b"/>
              <a:pathLst>
                <a:path h="447040">
                  <a:moveTo>
                    <a:pt x="0" y="447040"/>
                  </a:moveTo>
                  <a:lnTo>
                    <a:pt x="0" y="0"/>
                  </a:lnTo>
                </a:path>
              </a:pathLst>
            </a:custGeom>
            <a:noFill/>
            <a:ln>
              <a:solidFill>
                <a:srgbClr val="0B9CE5"/>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88">
                <a:solidFill>
                  <a:srgbClr val="1D1D1A"/>
                </a:solidFill>
                <a:latin typeface="Huawei Sans" panose="020C0503030203020204" pitchFamily="34" charset="0"/>
                <a:ea typeface="方正兰亭黑简体" panose="02000000000000000000" pitchFamily="2" charset="-122"/>
              </a:endParaRPr>
            </a:p>
          </p:txBody>
        </p:sp>
      </p:grpSp>
      <p:sp>
        <p:nvSpPr>
          <p:cNvPr id="69" name="任意多边形: 形状 146">
            <a:extLst>
              <a:ext uri="{FF2B5EF4-FFF2-40B4-BE49-F238E27FC236}">
                <a16:creationId xmlns:a16="http://schemas.microsoft.com/office/drawing/2014/main" id="{8F7BC349-0ECC-41EC-A13A-976EE83502A8}"/>
              </a:ext>
            </a:extLst>
          </p:cNvPr>
          <p:cNvSpPr/>
          <p:nvPr/>
        </p:nvSpPr>
        <p:spPr>
          <a:xfrm flipV="1">
            <a:off x="5018990" y="3560022"/>
            <a:ext cx="1127589" cy="0"/>
          </a:xfrm>
          <a:custGeom>
            <a:avLst/>
            <a:gdLst>
              <a:gd name="connsiteX0" fmla="*/ 0 w 2280920"/>
              <a:gd name="connsiteY0" fmla="*/ 0 h 0"/>
              <a:gd name="connsiteX1" fmla="*/ 2280920 w 2280920"/>
              <a:gd name="connsiteY1" fmla="*/ 0 h 0"/>
            </a:gdLst>
            <a:ahLst/>
            <a:cxnLst>
              <a:cxn ang="0">
                <a:pos x="connsiteX0" y="connsiteY0"/>
              </a:cxn>
              <a:cxn ang="0">
                <a:pos x="connsiteX1" y="connsiteY1"/>
              </a:cxn>
            </a:cxnLst>
            <a:rect l="l" t="t" r="r" b="b"/>
            <a:pathLst>
              <a:path w="2280920">
                <a:moveTo>
                  <a:pt x="0" y="0"/>
                </a:moveTo>
                <a:lnTo>
                  <a:pt x="2280920" y="0"/>
                </a:lnTo>
              </a:path>
            </a:pathLst>
          </a:custGeom>
          <a:noFill/>
          <a:ln>
            <a:solidFill>
              <a:srgbClr val="0B9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88">
              <a:solidFill>
                <a:srgbClr val="1D1D1A"/>
              </a:solidFill>
              <a:latin typeface="Huawei Sans" panose="020C0503030203020204" pitchFamily="34" charset="0"/>
              <a:ea typeface="方正兰亭黑简体" panose="02000000000000000000" pitchFamily="2" charset="-122"/>
            </a:endParaRPr>
          </a:p>
        </p:txBody>
      </p:sp>
      <p:sp>
        <p:nvSpPr>
          <p:cNvPr id="70" name="任意多边形: 形状 147">
            <a:extLst>
              <a:ext uri="{FF2B5EF4-FFF2-40B4-BE49-F238E27FC236}">
                <a16:creationId xmlns:a16="http://schemas.microsoft.com/office/drawing/2014/main" id="{926A613F-37F0-4169-BD20-CDBC368C0EB7}"/>
              </a:ext>
            </a:extLst>
          </p:cNvPr>
          <p:cNvSpPr/>
          <p:nvPr/>
        </p:nvSpPr>
        <p:spPr>
          <a:xfrm flipH="1" flipV="1">
            <a:off x="5944209" y="3331145"/>
            <a:ext cx="22601" cy="229118"/>
          </a:xfrm>
          <a:custGeom>
            <a:avLst/>
            <a:gdLst>
              <a:gd name="connsiteX0" fmla="*/ 0 w 0"/>
              <a:gd name="connsiteY0" fmla="*/ 447040 h 447040"/>
              <a:gd name="connsiteX1" fmla="*/ 0 w 0"/>
              <a:gd name="connsiteY1" fmla="*/ 0 h 447040"/>
            </a:gdLst>
            <a:ahLst/>
            <a:cxnLst>
              <a:cxn ang="0">
                <a:pos x="connsiteX0" y="connsiteY0"/>
              </a:cxn>
              <a:cxn ang="0">
                <a:pos x="connsiteX1" y="connsiteY1"/>
              </a:cxn>
            </a:cxnLst>
            <a:rect l="l" t="t" r="r" b="b"/>
            <a:pathLst>
              <a:path h="447040">
                <a:moveTo>
                  <a:pt x="0" y="447040"/>
                </a:moveTo>
                <a:lnTo>
                  <a:pt x="0" y="0"/>
                </a:lnTo>
              </a:path>
            </a:pathLst>
          </a:custGeom>
          <a:noFill/>
          <a:ln>
            <a:solidFill>
              <a:srgbClr val="0B9CE5"/>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88">
              <a:solidFill>
                <a:srgbClr val="1D1D1A"/>
              </a:solidFill>
              <a:latin typeface="Huawei Sans" panose="020C0503030203020204" pitchFamily="34" charset="0"/>
              <a:ea typeface="方正兰亭黑简体" panose="02000000000000000000" pitchFamily="2" charset="-122"/>
            </a:endParaRPr>
          </a:p>
        </p:txBody>
      </p:sp>
      <p:sp>
        <p:nvSpPr>
          <p:cNvPr id="72" name="任意多边形: 形状 149">
            <a:extLst>
              <a:ext uri="{FF2B5EF4-FFF2-40B4-BE49-F238E27FC236}">
                <a16:creationId xmlns:a16="http://schemas.microsoft.com/office/drawing/2014/main" id="{9902B991-DC91-44A4-AC0B-775F29CC49FD}"/>
              </a:ext>
            </a:extLst>
          </p:cNvPr>
          <p:cNvSpPr/>
          <p:nvPr/>
        </p:nvSpPr>
        <p:spPr>
          <a:xfrm flipV="1">
            <a:off x="7150325" y="3560022"/>
            <a:ext cx="1127589" cy="0"/>
          </a:xfrm>
          <a:custGeom>
            <a:avLst/>
            <a:gdLst>
              <a:gd name="connsiteX0" fmla="*/ 0 w 2280920"/>
              <a:gd name="connsiteY0" fmla="*/ 0 h 0"/>
              <a:gd name="connsiteX1" fmla="*/ 2280920 w 2280920"/>
              <a:gd name="connsiteY1" fmla="*/ 0 h 0"/>
            </a:gdLst>
            <a:ahLst/>
            <a:cxnLst>
              <a:cxn ang="0">
                <a:pos x="connsiteX0" y="connsiteY0"/>
              </a:cxn>
              <a:cxn ang="0">
                <a:pos x="connsiteX1" y="connsiteY1"/>
              </a:cxn>
            </a:cxnLst>
            <a:rect l="l" t="t" r="r" b="b"/>
            <a:pathLst>
              <a:path w="2280920">
                <a:moveTo>
                  <a:pt x="0" y="0"/>
                </a:moveTo>
                <a:lnTo>
                  <a:pt x="2280920" y="0"/>
                </a:lnTo>
              </a:path>
            </a:pathLst>
          </a:custGeom>
          <a:noFill/>
          <a:ln>
            <a:solidFill>
              <a:srgbClr val="0B9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88">
              <a:solidFill>
                <a:srgbClr val="1D1D1A"/>
              </a:solidFill>
              <a:latin typeface="Huawei Sans" panose="020C0503030203020204" pitchFamily="34" charset="0"/>
              <a:ea typeface="方正兰亭黑简体" panose="02000000000000000000" pitchFamily="2" charset="-122"/>
            </a:endParaRPr>
          </a:p>
        </p:txBody>
      </p:sp>
      <p:sp>
        <p:nvSpPr>
          <p:cNvPr id="73" name="任意多边形: 形状 150">
            <a:extLst>
              <a:ext uri="{FF2B5EF4-FFF2-40B4-BE49-F238E27FC236}">
                <a16:creationId xmlns:a16="http://schemas.microsoft.com/office/drawing/2014/main" id="{0786D5DD-794E-4DEF-BB9C-3A72C3E15768}"/>
              </a:ext>
            </a:extLst>
          </p:cNvPr>
          <p:cNvSpPr/>
          <p:nvPr/>
        </p:nvSpPr>
        <p:spPr>
          <a:xfrm flipH="1" flipV="1">
            <a:off x="8075545" y="3331145"/>
            <a:ext cx="22601" cy="229118"/>
          </a:xfrm>
          <a:custGeom>
            <a:avLst/>
            <a:gdLst>
              <a:gd name="connsiteX0" fmla="*/ 0 w 0"/>
              <a:gd name="connsiteY0" fmla="*/ 447040 h 447040"/>
              <a:gd name="connsiteX1" fmla="*/ 0 w 0"/>
              <a:gd name="connsiteY1" fmla="*/ 0 h 447040"/>
            </a:gdLst>
            <a:ahLst/>
            <a:cxnLst>
              <a:cxn ang="0">
                <a:pos x="connsiteX0" y="connsiteY0"/>
              </a:cxn>
              <a:cxn ang="0">
                <a:pos x="connsiteX1" y="connsiteY1"/>
              </a:cxn>
            </a:cxnLst>
            <a:rect l="l" t="t" r="r" b="b"/>
            <a:pathLst>
              <a:path h="447040">
                <a:moveTo>
                  <a:pt x="0" y="447040"/>
                </a:moveTo>
                <a:lnTo>
                  <a:pt x="0" y="0"/>
                </a:lnTo>
              </a:path>
            </a:pathLst>
          </a:custGeom>
          <a:noFill/>
          <a:ln>
            <a:solidFill>
              <a:srgbClr val="0B9CE5"/>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88">
              <a:solidFill>
                <a:srgbClr val="1D1D1A"/>
              </a:solidFill>
              <a:latin typeface="Huawei Sans" panose="020C0503030203020204" pitchFamily="34" charset="0"/>
              <a:ea typeface="方正兰亭黑简体" panose="02000000000000000000" pitchFamily="2" charset="-122"/>
            </a:endParaRPr>
          </a:p>
        </p:txBody>
      </p:sp>
      <p:sp>
        <p:nvSpPr>
          <p:cNvPr id="76" name="椭圆 75">
            <a:extLst>
              <a:ext uri="{FF2B5EF4-FFF2-40B4-BE49-F238E27FC236}">
                <a16:creationId xmlns:a16="http://schemas.microsoft.com/office/drawing/2014/main" id="{CE4215AC-6272-47E9-8727-AA2DF16451FB}"/>
              </a:ext>
            </a:extLst>
          </p:cNvPr>
          <p:cNvSpPr/>
          <p:nvPr/>
        </p:nvSpPr>
        <p:spPr>
          <a:xfrm>
            <a:off x="4545208" y="2854083"/>
            <a:ext cx="616424" cy="35602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199"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rPr>
              <a:t>液冷</a:t>
            </a:r>
          </a:p>
          <a:p>
            <a:pPr algn="ctr"/>
            <a:r>
              <a:rPr lang="zh-CN" altLang="en-US" sz="1199"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rPr>
              <a:t>散热</a:t>
            </a:r>
          </a:p>
        </p:txBody>
      </p:sp>
      <p:sp>
        <p:nvSpPr>
          <p:cNvPr id="84" name="圆角矩形 83"/>
          <p:cNvSpPr/>
          <p:nvPr/>
        </p:nvSpPr>
        <p:spPr>
          <a:xfrm>
            <a:off x="7116921" y="3908332"/>
            <a:ext cx="1465461" cy="1561717"/>
          </a:xfrm>
          <a:prstGeom prst="roundRect">
            <a:avLst>
              <a:gd name="adj" fmla="val 731"/>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89189" tIns="44597" rIns="89189" bIns="44597" anchor="ctr"/>
          <a:lstStyle/>
          <a:p>
            <a:pPr defTabSz="891822"/>
            <a:endParaRPr lang="zh-CN" altLang="en-US" sz="1199" kern="0">
              <a:solidFill>
                <a:sysClr val="windowText" lastClr="000000"/>
              </a:solidFill>
              <a:latin typeface="Huawei Sans" panose="020C0503030203020204" pitchFamily="34" charset="0"/>
              <a:ea typeface="方正兰亭黑简体" panose="02000000000000000000" pitchFamily="2" charset="-122"/>
              <a:sym typeface="Arial" panose="020B0604020202020204" pitchFamily="34" charset="0"/>
            </a:endParaRPr>
          </a:p>
        </p:txBody>
      </p:sp>
      <p:sp>
        <p:nvSpPr>
          <p:cNvPr id="85" name="圆角矩形 84"/>
          <p:cNvSpPr/>
          <p:nvPr/>
        </p:nvSpPr>
        <p:spPr>
          <a:xfrm>
            <a:off x="572790" y="3906789"/>
            <a:ext cx="6475495" cy="1561718"/>
          </a:xfrm>
          <a:prstGeom prst="roundRect">
            <a:avLst>
              <a:gd name="adj" fmla="val 731"/>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89189" tIns="44597" rIns="89189" bIns="44597" anchor="ctr"/>
          <a:lstStyle/>
          <a:p>
            <a:pPr defTabSz="891822"/>
            <a:endParaRPr lang="zh-CN" altLang="en-US" sz="1199" kern="0">
              <a:solidFill>
                <a:sysClr val="windowText" lastClr="000000"/>
              </a:solidFill>
              <a:latin typeface="Huawei Sans" panose="020C0503030203020204" pitchFamily="34" charset="0"/>
              <a:ea typeface="方正兰亭黑简体" panose="02000000000000000000" pitchFamily="2" charset="-122"/>
              <a:sym typeface="Arial" panose="020B0604020202020204" pitchFamily="34" charset="0"/>
            </a:endParaRPr>
          </a:p>
        </p:txBody>
      </p:sp>
      <p:sp>
        <p:nvSpPr>
          <p:cNvPr id="86" name="TaiShan 2290/5280/5290…"/>
          <p:cNvSpPr txBox="1"/>
          <p:nvPr/>
        </p:nvSpPr>
        <p:spPr>
          <a:xfrm>
            <a:off x="1733626" y="4441515"/>
            <a:ext cx="786014" cy="307413"/>
          </a:xfrm>
          <a:prstGeom prst="rect">
            <a:avLst/>
          </a:prstGeom>
          <a:ln w="12700">
            <a:miter lim="400000"/>
          </a:ln>
          <a:extLst>
            <a:ext uri="{C572A759-6A51-4108-AA02-DFA0A04FC94B}">
              <ma14:wrappingTextBoxFlag xmlns:ma14="http://schemas.microsoft.com/office/mac/drawingml/2011/main" xmlns="" val="1"/>
            </a:ext>
          </a:extLst>
        </p:spPr>
        <p:txBody>
          <a:bodyPr wrap="square" lIns="15060" tIns="15060" rIns="15060" bIns="1506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9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5280</a:t>
            </a:r>
          </a:p>
          <a:p>
            <a:pPr lvl="1"/>
            <a:r>
              <a:rPr lang="en-US" altLang="zh-CN" sz="900" dirty="0">
                <a:solidFill>
                  <a:schemeClr val="tx1"/>
                </a:solidFill>
                <a:latin typeface="Huawei Sans" panose="020C0503030203020204" pitchFamily="34" charset="0"/>
                <a:ea typeface="方正兰亭黑简体" panose="02000000000000000000" pitchFamily="2" charset="-122"/>
                <a:sym typeface="Microsoft YaHei"/>
              </a:rPr>
              <a:t>4U40</a:t>
            </a:r>
            <a:r>
              <a:rPr lang="zh-CN" altLang="en-US" sz="900" dirty="0">
                <a:solidFill>
                  <a:schemeClr val="tx1"/>
                </a:solidFill>
                <a:latin typeface="Huawei Sans" panose="020C0503030203020204" pitchFamily="34" charset="0"/>
                <a:ea typeface="方正兰亭黑简体" panose="02000000000000000000" pitchFamily="2" charset="-122"/>
                <a:sym typeface="Microsoft YaHei"/>
              </a:rPr>
              <a:t>盘存储型</a:t>
            </a:r>
            <a:endParaRPr lang="en-US" sz="900" dirty="0">
              <a:solidFill>
                <a:schemeClr val="tx1"/>
              </a:solidFill>
              <a:latin typeface="Huawei Sans" panose="020C0503030203020204" pitchFamily="34" charset="0"/>
              <a:ea typeface="方正兰亭黑简体" panose="02000000000000000000" pitchFamily="2" charset="-122"/>
              <a:sym typeface="Helvetica"/>
            </a:endParaRPr>
          </a:p>
        </p:txBody>
      </p:sp>
      <p:sp>
        <p:nvSpPr>
          <p:cNvPr id="87" name="TaiShan X6000…"/>
          <p:cNvSpPr txBox="1"/>
          <p:nvPr/>
        </p:nvSpPr>
        <p:spPr>
          <a:xfrm>
            <a:off x="5914300" y="4462499"/>
            <a:ext cx="1231916" cy="307413"/>
          </a:xfrm>
          <a:prstGeom prst="rect">
            <a:avLst/>
          </a:prstGeom>
          <a:ln w="12700">
            <a:miter lim="400000"/>
          </a:ln>
          <a:extLst>
            <a:ext uri="{C572A759-6A51-4108-AA02-DFA0A04FC94B}">
              <ma14:wrappingTextBoxFlag xmlns:ma14="http://schemas.microsoft.com/office/mac/drawingml/2011/main" xmlns="" val="1"/>
            </a:ext>
          </a:extLst>
        </p:spPr>
        <p:txBody>
          <a:bodyPr wrap="square" lIns="15060" tIns="15060" rIns="15060" bIns="1506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9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X6000</a:t>
            </a:r>
          </a:p>
          <a:p>
            <a:pPr lvl="1"/>
            <a:r>
              <a:rPr lang="en-US" altLang="zh-CN" sz="900" dirty="0">
                <a:solidFill>
                  <a:schemeClr val="tx1"/>
                </a:solidFill>
                <a:latin typeface="Huawei Sans" panose="020C0503030203020204" pitchFamily="34" charset="0"/>
                <a:ea typeface="方正兰亭黑简体" panose="02000000000000000000" pitchFamily="2" charset="-122"/>
                <a:sym typeface="Microsoft YaHei"/>
              </a:rPr>
              <a:t>2U4</a:t>
            </a:r>
            <a:r>
              <a:rPr lang="zh-CN" altLang="en-US" sz="900" dirty="0">
                <a:solidFill>
                  <a:schemeClr val="tx1"/>
                </a:solidFill>
                <a:latin typeface="Huawei Sans" panose="020C0503030203020204" pitchFamily="34" charset="0"/>
                <a:ea typeface="方正兰亭黑简体" panose="02000000000000000000" pitchFamily="2" charset="-122"/>
                <a:sym typeface="Microsoft YaHei"/>
              </a:rPr>
              <a:t>节点高密型</a:t>
            </a:r>
          </a:p>
        </p:txBody>
      </p:sp>
      <p:sp>
        <p:nvSpPr>
          <p:cNvPr id="88" name="TaiShan 2280…"/>
          <p:cNvSpPr txBox="1"/>
          <p:nvPr/>
        </p:nvSpPr>
        <p:spPr>
          <a:xfrm>
            <a:off x="2735659" y="4448509"/>
            <a:ext cx="786014" cy="307413"/>
          </a:xfrm>
          <a:prstGeom prst="rect">
            <a:avLst/>
          </a:prstGeom>
          <a:ln w="12700">
            <a:miter lim="400000"/>
          </a:ln>
          <a:extLst>
            <a:ext uri="{C572A759-6A51-4108-AA02-DFA0A04FC94B}">
              <ma14:wrappingTextBoxFlag xmlns:ma14="http://schemas.microsoft.com/office/mac/drawingml/2011/main" xmlns="" val="1"/>
            </a:ext>
          </a:extLst>
        </p:spPr>
        <p:txBody>
          <a:bodyPr wrap="square" lIns="15060" tIns="15060" rIns="15060" bIns="1506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9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2280</a:t>
            </a:r>
          </a:p>
          <a:p>
            <a:pPr lvl="1"/>
            <a:r>
              <a:rPr lang="en-US" altLang="zh-CN" sz="900" dirty="0">
                <a:solidFill>
                  <a:schemeClr val="tx1"/>
                </a:solidFill>
                <a:latin typeface="Huawei Sans" panose="020C0503030203020204" pitchFamily="34" charset="0"/>
                <a:ea typeface="方正兰亭黑简体" panose="02000000000000000000" pitchFamily="2" charset="-122"/>
                <a:sym typeface="Microsoft YaHei"/>
              </a:rPr>
              <a:t>2U2</a:t>
            </a:r>
            <a:r>
              <a:rPr lang="zh-CN" altLang="en-US" sz="900" dirty="0">
                <a:solidFill>
                  <a:schemeClr val="tx1"/>
                </a:solidFill>
                <a:latin typeface="Huawei Sans" panose="020C0503030203020204" pitchFamily="34" charset="0"/>
                <a:ea typeface="方正兰亭黑简体" panose="02000000000000000000" pitchFamily="2" charset="-122"/>
                <a:sym typeface="Microsoft YaHei"/>
              </a:rPr>
              <a:t>路均衡型</a:t>
            </a:r>
          </a:p>
        </p:txBody>
      </p:sp>
      <p:sp>
        <p:nvSpPr>
          <p:cNvPr id="89" name="TaiShan 2280…"/>
          <p:cNvSpPr txBox="1"/>
          <p:nvPr/>
        </p:nvSpPr>
        <p:spPr>
          <a:xfrm>
            <a:off x="7333172" y="4436345"/>
            <a:ext cx="703693" cy="307413"/>
          </a:xfrm>
          <a:prstGeom prst="rect">
            <a:avLst/>
          </a:prstGeom>
          <a:ln w="12700">
            <a:miter lim="400000"/>
          </a:ln>
          <a:extLst>
            <a:ext uri="{C572A759-6A51-4108-AA02-DFA0A04FC94B}">
              <ma14:wrappingTextBoxFlag xmlns:ma14="http://schemas.microsoft.com/office/mac/drawingml/2011/main" xmlns="" val="1"/>
            </a:ext>
          </a:extLst>
        </p:spPr>
        <p:txBody>
          <a:bodyPr wrap="square" lIns="15060" tIns="15060" rIns="15060" bIns="1506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9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2280E</a:t>
            </a:r>
          </a:p>
          <a:p>
            <a:pPr lvl="1"/>
            <a:r>
              <a:rPr lang="zh-CN" altLang="en-US" sz="900" dirty="0">
                <a:solidFill>
                  <a:schemeClr val="tx1"/>
                </a:solidFill>
                <a:latin typeface="Huawei Sans" panose="020C0503030203020204" pitchFamily="34" charset="0"/>
                <a:ea typeface="方正兰亭黑简体" panose="02000000000000000000" pitchFamily="2" charset="-122"/>
                <a:sym typeface="Microsoft YaHei"/>
              </a:rPr>
              <a:t>边缘型</a:t>
            </a:r>
          </a:p>
        </p:txBody>
      </p:sp>
      <p:sp>
        <p:nvSpPr>
          <p:cNvPr id="92" name="直接箭头连接符 27"/>
          <p:cNvSpPr/>
          <p:nvPr/>
        </p:nvSpPr>
        <p:spPr>
          <a:xfrm>
            <a:off x="653803" y="4120846"/>
            <a:ext cx="2698946" cy="1248"/>
          </a:xfrm>
          <a:prstGeom prst="line">
            <a:avLst/>
          </a:prstGeom>
          <a:ln w="28575">
            <a:solidFill>
              <a:srgbClr val="0B9CE5"/>
            </a:solidFill>
            <a:miter lim="400000"/>
            <a:headEnd type="oval"/>
            <a:tailEnd type="oval"/>
          </a:ln>
        </p:spPr>
        <p:txBody>
          <a:bodyPr lIns="54549" tIns="54549" rIns="54549" bIns="54549" anchor="ctr"/>
          <a:lstStyle/>
          <a:p>
            <a:pPr defTabSz="627307"/>
            <a:endParaRPr sz="2249" dirty="0">
              <a:solidFill>
                <a:srgbClr val="1D1D1A"/>
              </a:solidFill>
              <a:latin typeface="Huawei Sans" panose="020C0503030203020204" pitchFamily="34" charset="0"/>
              <a:ea typeface="方正兰亭黑简体" panose="02000000000000000000" pitchFamily="2" charset="-122"/>
              <a:sym typeface="Calibri"/>
            </a:endParaRPr>
          </a:p>
        </p:txBody>
      </p:sp>
      <p:sp>
        <p:nvSpPr>
          <p:cNvPr id="93" name="直接箭头连接符 27"/>
          <p:cNvSpPr/>
          <p:nvPr/>
        </p:nvSpPr>
        <p:spPr>
          <a:xfrm flipV="1">
            <a:off x="4291049" y="4115921"/>
            <a:ext cx="2661081" cy="5549"/>
          </a:xfrm>
          <a:prstGeom prst="line">
            <a:avLst/>
          </a:prstGeom>
          <a:ln w="28575">
            <a:solidFill>
              <a:srgbClr val="0B9CE5"/>
            </a:solidFill>
            <a:miter lim="400000"/>
            <a:headEnd type="oval"/>
            <a:tailEnd type="oval"/>
          </a:ln>
        </p:spPr>
        <p:txBody>
          <a:bodyPr lIns="54549" tIns="54549" rIns="54549" bIns="54549" anchor="ctr"/>
          <a:lstStyle/>
          <a:p>
            <a:pPr defTabSz="627307"/>
            <a:endParaRPr sz="2249" dirty="0">
              <a:solidFill>
                <a:srgbClr val="1D1D1A"/>
              </a:solidFill>
              <a:latin typeface="Huawei Sans" panose="020C0503030203020204" pitchFamily="34" charset="0"/>
              <a:ea typeface="方正兰亭黑简体" panose="02000000000000000000" pitchFamily="2" charset="-122"/>
              <a:sym typeface="Calibri"/>
            </a:endParaRPr>
          </a:p>
        </p:txBody>
      </p:sp>
      <p:sp>
        <p:nvSpPr>
          <p:cNvPr id="94" name="直接箭头连接符 27"/>
          <p:cNvSpPr/>
          <p:nvPr/>
        </p:nvSpPr>
        <p:spPr>
          <a:xfrm>
            <a:off x="8212323" y="4130008"/>
            <a:ext cx="272771" cy="0"/>
          </a:xfrm>
          <a:prstGeom prst="line">
            <a:avLst/>
          </a:prstGeom>
          <a:ln w="28575">
            <a:solidFill>
              <a:srgbClr val="0B9CE5"/>
            </a:solidFill>
            <a:miter lim="400000"/>
            <a:headEnd type="oval"/>
            <a:tailEnd type="oval"/>
          </a:ln>
        </p:spPr>
        <p:txBody>
          <a:bodyPr lIns="54549" tIns="54549" rIns="54549" bIns="54549" anchor="ctr"/>
          <a:lstStyle/>
          <a:p>
            <a:pPr defTabSz="627307"/>
            <a:endParaRPr sz="2249" dirty="0">
              <a:solidFill>
                <a:srgbClr val="1D1D1A"/>
              </a:solidFill>
              <a:latin typeface="Huawei Sans" panose="020C0503030203020204" pitchFamily="34" charset="0"/>
              <a:ea typeface="方正兰亭黑简体" panose="02000000000000000000" pitchFamily="2" charset="-122"/>
              <a:sym typeface="Calibri"/>
            </a:endParaRPr>
          </a:p>
        </p:txBody>
      </p:sp>
      <p:sp>
        <p:nvSpPr>
          <p:cNvPr id="95" name="直接箭头连接符 27"/>
          <p:cNvSpPr/>
          <p:nvPr/>
        </p:nvSpPr>
        <p:spPr>
          <a:xfrm flipH="1">
            <a:off x="7198659" y="4120846"/>
            <a:ext cx="257201" cy="0"/>
          </a:xfrm>
          <a:prstGeom prst="line">
            <a:avLst/>
          </a:prstGeom>
          <a:ln w="28575">
            <a:solidFill>
              <a:srgbClr val="0B9CE5"/>
            </a:solidFill>
            <a:miter lim="400000"/>
            <a:headEnd type="oval"/>
            <a:tailEnd type="oval"/>
          </a:ln>
        </p:spPr>
        <p:txBody>
          <a:bodyPr lIns="54549" tIns="54549" rIns="54549" bIns="54549" anchor="ctr"/>
          <a:lstStyle/>
          <a:p>
            <a:pPr defTabSz="627307"/>
            <a:endParaRPr sz="2249" dirty="0">
              <a:solidFill>
                <a:srgbClr val="1D1D1A"/>
              </a:solidFill>
              <a:latin typeface="Huawei Sans" panose="020C0503030203020204" pitchFamily="34" charset="0"/>
              <a:ea typeface="方正兰亭黑简体" panose="02000000000000000000" pitchFamily="2" charset="-122"/>
              <a:sym typeface="Calibri"/>
            </a:endParaRPr>
          </a:p>
        </p:txBody>
      </p:sp>
      <p:sp>
        <p:nvSpPr>
          <p:cNvPr id="96" name="矩形 95">
            <a:extLst>
              <a:ext uri="{FF2B5EF4-FFF2-40B4-BE49-F238E27FC236}">
                <a16:creationId xmlns:a16="http://schemas.microsoft.com/office/drawing/2014/main" id="{67F66F77-6995-47AF-A393-534A4E0CE580}"/>
              </a:ext>
            </a:extLst>
          </p:cNvPr>
          <p:cNvSpPr/>
          <p:nvPr/>
        </p:nvSpPr>
        <p:spPr>
          <a:xfrm flipH="1">
            <a:off x="2983271" y="3989498"/>
            <a:ext cx="1689584" cy="276871"/>
          </a:xfrm>
          <a:prstGeom prst="rect">
            <a:avLst/>
          </a:prstGeom>
        </p:spPr>
        <p:txBody>
          <a:bodyPr wrap="square">
            <a:spAutoFit/>
          </a:bodyPr>
          <a:lstStyle/>
          <a:p>
            <a:pPr algn="ctr" defTabSz="415409"/>
            <a:r>
              <a:rPr lang="zh-CN" altLang="en-US" sz="1199" b="1" dirty="0">
                <a:latin typeface="Huawei Sans" panose="020C0503030203020204" pitchFamily="34" charset="0"/>
                <a:ea typeface="方正兰亭黑简体" panose="02000000000000000000" pitchFamily="2" charset="-122"/>
              </a:rPr>
              <a:t>数据中心</a:t>
            </a:r>
          </a:p>
        </p:txBody>
      </p:sp>
      <p:sp>
        <p:nvSpPr>
          <p:cNvPr id="97" name="矩形 96">
            <a:extLst>
              <a:ext uri="{FF2B5EF4-FFF2-40B4-BE49-F238E27FC236}">
                <a16:creationId xmlns:a16="http://schemas.microsoft.com/office/drawing/2014/main" id="{67F66F77-6995-47AF-A393-534A4E0CE580}"/>
              </a:ext>
            </a:extLst>
          </p:cNvPr>
          <p:cNvSpPr/>
          <p:nvPr/>
        </p:nvSpPr>
        <p:spPr>
          <a:xfrm flipH="1">
            <a:off x="7020427" y="3991041"/>
            <a:ext cx="1624584" cy="276871"/>
          </a:xfrm>
          <a:prstGeom prst="rect">
            <a:avLst/>
          </a:prstGeom>
        </p:spPr>
        <p:txBody>
          <a:bodyPr wrap="square">
            <a:spAutoFit/>
          </a:bodyPr>
          <a:lstStyle/>
          <a:p>
            <a:pPr algn="ctr" defTabSz="415409"/>
            <a:r>
              <a:rPr lang="zh-CN" altLang="en-US" sz="1199" b="1" dirty="0">
                <a:latin typeface="Huawei Sans" panose="020C0503030203020204" pitchFamily="34" charset="0"/>
                <a:ea typeface="方正兰亭黑简体" panose="02000000000000000000" pitchFamily="2" charset="-122"/>
              </a:rPr>
              <a:t>边缘计算</a:t>
            </a:r>
          </a:p>
        </p:txBody>
      </p:sp>
      <p:sp>
        <p:nvSpPr>
          <p:cNvPr id="98" name="矩形 97">
            <a:extLst>
              <a:ext uri="{FF2B5EF4-FFF2-40B4-BE49-F238E27FC236}">
                <a16:creationId xmlns:a16="http://schemas.microsoft.com/office/drawing/2014/main" id="{67F66F77-6995-47AF-A393-534A4E0CE580}"/>
              </a:ext>
            </a:extLst>
          </p:cNvPr>
          <p:cNvSpPr/>
          <p:nvPr/>
        </p:nvSpPr>
        <p:spPr>
          <a:xfrm flipH="1">
            <a:off x="901180" y="4179756"/>
            <a:ext cx="1753112" cy="253787"/>
          </a:xfrm>
          <a:prstGeom prst="rect">
            <a:avLst/>
          </a:prstGeom>
        </p:spPr>
        <p:txBody>
          <a:bodyPr wrap="square">
            <a:spAutoFit/>
          </a:bodyPr>
          <a:lstStyle/>
          <a:p>
            <a:pPr algn="ctr" defTabSz="415409"/>
            <a:r>
              <a:rPr lang="zh-CN" altLang="en-US" sz="1049" b="1" dirty="0">
                <a:latin typeface="Huawei Sans" panose="020C0503030203020204" pitchFamily="34" charset="0"/>
                <a:ea typeface="方正兰亭黑简体" panose="02000000000000000000" pitchFamily="2" charset="-122"/>
              </a:rPr>
              <a:t>存储密集型</a:t>
            </a:r>
          </a:p>
        </p:txBody>
      </p:sp>
      <p:sp>
        <p:nvSpPr>
          <p:cNvPr id="99" name="矩形 98">
            <a:extLst>
              <a:ext uri="{FF2B5EF4-FFF2-40B4-BE49-F238E27FC236}">
                <a16:creationId xmlns:a16="http://schemas.microsoft.com/office/drawing/2014/main" id="{67F66F77-6995-47AF-A393-534A4E0CE580}"/>
              </a:ext>
            </a:extLst>
          </p:cNvPr>
          <p:cNvSpPr/>
          <p:nvPr/>
        </p:nvSpPr>
        <p:spPr>
          <a:xfrm flipH="1">
            <a:off x="5227625" y="4179756"/>
            <a:ext cx="1753112" cy="253787"/>
          </a:xfrm>
          <a:prstGeom prst="rect">
            <a:avLst/>
          </a:prstGeom>
        </p:spPr>
        <p:txBody>
          <a:bodyPr wrap="square">
            <a:spAutoFit/>
          </a:bodyPr>
          <a:lstStyle/>
          <a:p>
            <a:pPr algn="ctr" defTabSz="415409"/>
            <a:r>
              <a:rPr lang="zh-CN" altLang="en-US" sz="1049" b="1" dirty="0">
                <a:latin typeface="Huawei Sans" panose="020C0503030203020204" pitchFamily="34" charset="0"/>
                <a:ea typeface="方正兰亭黑简体" panose="02000000000000000000" pitchFamily="2" charset="-122"/>
              </a:rPr>
              <a:t>计算密集型</a:t>
            </a:r>
          </a:p>
        </p:txBody>
      </p:sp>
      <p:sp>
        <p:nvSpPr>
          <p:cNvPr id="100" name="TaiShan 2280…"/>
          <p:cNvSpPr txBox="1"/>
          <p:nvPr/>
        </p:nvSpPr>
        <p:spPr>
          <a:xfrm>
            <a:off x="3724869" y="4441514"/>
            <a:ext cx="908459" cy="307413"/>
          </a:xfrm>
          <a:prstGeom prst="rect">
            <a:avLst/>
          </a:prstGeom>
          <a:ln w="12700">
            <a:miter lim="400000"/>
          </a:ln>
          <a:extLst>
            <a:ext uri="{C572A759-6A51-4108-AA02-DFA0A04FC94B}">
              <ma14:wrappingTextBoxFlag xmlns:ma14="http://schemas.microsoft.com/office/mac/drawingml/2011/main" xmlns="" val="1"/>
            </a:ext>
          </a:extLst>
        </p:spPr>
        <p:txBody>
          <a:bodyPr wrap="square" lIns="15060" tIns="15060" rIns="15060" bIns="1506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9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1280</a:t>
            </a:r>
          </a:p>
          <a:p>
            <a:pPr lvl="1"/>
            <a:r>
              <a:rPr lang="en-US" altLang="zh-CN" sz="900" dirty="0">
                <a:solidFill>
                  <a:schemeClr val="tx1"/>
                </a:solidFill>
                <a:latin typeface="Huawei Sans" panose="020C0503030203020204" pitchFamily="34" charset="0"/>
                <a:ea typeface="方正兰亭黑简体" panose="02000000000000000000" pitchFamily="2" charset="-122"/>
                <a:sym typeface="Microsoft YaHei"/>
              </a:rPr>
              <a:t>1U2</a:t>
            </a:r>
            <a:r>
              <a:rPr lang="zh-CN" altLang="en-US" sz="900" dirty="0">
                <a:solidFill>
                  <a:schemeClr val="tx1"/>
                </a:solidFill>
                <a:latin typeface="Huawei Sans" panose="020C0503030203020204" pitchFamily="34" charset="0"/>
                <a:ea typeface="方正兰亭黑简体" panose="02000000000000000000" pitchFamily="2" charset="-122"/>
                <a:sym typeface="Microsoft YaHei"/>
              </a:rPr>
              <a:t>路高密型</a:t>
            </a:r>
          </a:p>
        </p:txBody>
      </p:sp>
      <p:pic>
        <p:nvPicPr>
          <p:cNvPr id="101" name="图片 1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163" y="4748871"/>
            <a:ext cx="1096688" cy="564547"/>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sp>
        <p:nvSpPr>
          <p:cNvPr id="102" name="TaiShan 2290/5280/5290…"/>
          <p:cNvSpPr txBox="1"/>
          <p:nvPr/>
        </p:nvSpPr>
        <p:spPr>
          <a:xfrm>
            <a:off x="731593" y="4441514"/>
            <a:ext cx="786014" cy="307413"/>
          </a:xfrm>
          <a:prstGeom prst="rect">
            <a:avLst/>
          </a:prstGeom>
          <a:ln w="12700">
            <a:miter lim="400000"/>
          </a:ln>
          <a:extLst>
            <a:ext uri="{C572A759-6A51-4108-AA02-DFA0A04FC94B}">
              <ma14:wrappingTextBoxFlag xmlns:ma14="http://schemas.microsoft.com/office/mac/drawingml/2011/main" xmlns="" val="1"/>
            </a:ext>
          </a:extLst>
        </p:spPr>
        <p:txBody>
          <a:bodyPr wrap="square" lIns="15060" tIns="15060" rIns="15060" bIns="1506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9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5290</a:t>
            </a:r>
          </a:p>
          <a:p>
            <a:pPr lvl="1"/>
            <a:r>
              <a:rPr lang="en-US" altLang="zh-CN" sz="900" dirty="0">
                <a:solidFill>
                  <a:schemeClr val="tx1"/>
                </a:solidFill>
                <a:latin typeface="Huawei Sans" panose="020C0503030203020204" pitchFamily="34" charset="0"/>
                <a:ea typeface="方正兰亭黑简体" panose="02000000000000000000" pitchFamily="2" charset="-122"/>
                <a:sym typeface="Microsoft YaHei"/>
              </a:rPr>
              <a:t>4U72</a:t>
            </a:r>
            <a:r>
              <a:rPr lang="zh-CN" altLang="en-US" sz="900" dirty="0">
                <a:solidFill>
                  <a:schemeClr val="tx1"/>
                </a:solidFill>
                <a:latin typeface="Huawei Sans" panose="020C0503030203020204" pitchFamily="34" charset="0"/>
                <a:ea typeface="方正兰亭黑简体" panose="02000000000000000000" pitchFamily="2" charset="-122"/>
                <a:sym typeface="Microsoft YaHei"/>
              </a:rPr>
              <a:t>盘存储型</a:t>
            </a:r>
            <a:endParaRPr lang="en-US" sz="900" dirty="0">
              <a:solidFill>
                <a:schemeClr val="tx1"/>
              </a:solidFill>
              <a:latin typeface="Huawei Sans" panose="020C0503030203020204" pitchFamily="34" charset="0"/>
              <a:ea typeface="方正兰亭黑简体" panose="02000000000000000000" pitchFamily="2" charset="-122"/>
              <a:sym typeface="Helvetica"/>
            </a:endParaRPr>
          </a:p>
        </p:txBody>
      </p:sp>
      <p:pic>
        <p:nvPicPr>
          <p:cNvPr id="104" name="图片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4798" y="4748870"/>
            <a:ext cx="903286" cy="564547"/>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pic>
        <p:nvPicPr>
          <p:cNvPr id="105" name="图片 10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08224" y="4749010"/>
            <a:ext cx="1017415" cy="564407"/>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pic>
        <p:nvPicPr>
          <p:cNvPr id="106" name="图片 10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43320" y="4762617"/>
            <a:ext cx="948685" cy="467969"/>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pic>
        <p:nvPicPr>
          <p:cNvPr id="108" name="图片 10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24297" y="4773050"/>
            <a:ext cx="786761" cy="311519"/>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pic>
        <p:nvPicPr>
          <p:cNvPr id="109" name="图片 10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28115" y="4768885"/>
            <a:ext cx="835712" cy="440717"/>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pic>
        <p:nvPicPr>
          <p:cNvPr id="111" name="图片 1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87517" y="4755868"/>
            <a:ext cx="1006634" cy="474718"/>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sp>
        <p:nvSpPr>
          <p:cNvPr id="80" name="TaiShan 2280…"/>
          <p:cNvSpPr txBox="1"/>
          <p:nvPr/>
        </p:nvSpPr>
        <p:spPr>
          <a:xfrm>
            <a:off x="3899346" y="5219025"/>
            <a:ext cx="703693" cy="168914"/>
          </a:xfrm>
          <a:prstGeom prst="rect">
            <a:avLst/>
          </a:prstGeom>
          <a:ln w="12700">
            <a:miter lim="400000"/>
          </a:ln>
          <a:extLst>
            <a:ext uri="{C572A759-6A51-4108-AA02-DFA0A04FC94B}">
              <ma14:wrappingTextBoxFlag xmlns:ma14="http://schemas.microsoft.com/office/mac/drawingml/2011/main" xmlns="" val="1"/>
            </a:ext>
          </a:extLst>
        </p:spPr>
        <p:txBody>
          <a:bodyPr wrap="square" lIns="15060" tIns="15060" rIns="15060" bIns="1506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9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a:t>
            </a:r>
            <a:r>
              <a:rPr lang="zh-CN" altLang="en-US" sz="9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新产品</a:t>
            </a:r>
            <a:r>
              <a:rPr lang="en-US" altLang="zh-CN" sz="9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a:t>
            </a:r>
            <a:endParaRPr lang="zh-CN" altLang="en-US" sz="900" dirty="0">
              <a:solidFill>
                <a:schemeClr val="tx1"/>
              </a:solidFill>
              <a:latin typeface="Huawei Sans" panose="020C0503030203020204" pitchFamily="34" charset="0"/>
              <a:ea typeface="方正兰亭黑简体" panose="02000000000000000000" pitchFamily="2" charset="-122"/>
              <a:sym typeface="Microsoft YaHei"/>
            </a:endParaRPr>
          </a:p>
        </p:txBody>
      </p:sp>
      <p:sp>
        <p:nvSpPr>
          <p:cNvPr id="81" name="TaiShan 2280…"/>
          <p:cNvSpPr txBox="1"/>
          <p:nvPr/>
        </p:nvSpPr>
        <p:spPr>
          <a:xfrm>
            <a:off x="5038987" y="5219023"/>
            <a:ext cx="703693" cy="168914"/>
          </a:xfrm>
          <a:prstGeom prst="rect">
            <a:avLst/>
          </a:prstGeom>
          <a:ln w="12700">
            <a:miter lim="400000"/>
          </a:ln>
          <a:extLst>
            <a:ext uri="{C572A759-6A51-4108-AA02-DFA0A04FC94B}">
              <ma14:wrappingTextBoxFlag xmlns:ma14="http://schemas.microsoft.com/office/mac/drawingml/2011/main" xmlns="" val="1"/>
            </a:ext>
          </a:extLst>
        </p:spPr>
        <p:txBody>
          <a:bodyPr wrap="square" lIns="15060" tIns="15060" rIns="15060" bIns="1506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9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a:t>
            </a:r>
            <a:r>
              <a:rPr lang="zh-CN" altLang="en-US" sz="9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新产品</a:t>
            </a:r>
            <a:r>
              <a:rPr lang="en-US" altLang="zh-CN" sz="9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a:t>
            </a:r>
            <a:endParaRPr lang="zh-CN" altLang="en-US" sz="900" dirty="0">
              <a:solidFill>
                <a:schemeClr val="tx1"/>
              </a:solidFill>
              <a:latin typeface="Huawei Sans" panose="020C0503030203020204" pitchFamily="34" charset="0"/>
              <a:ea typeface="方正兰亭黑简体" panose="02000000000000000000" pitchFamily="2" charset="-122"/>
              <a:sym typeface="Microsoft YaHei"/>
            </a:endParaRPr>
          </a:p>
        </p:txBody>
      </p:sp>
      <p:sp>
        <p:nvSpPr>
          <p:cNvPr id="82" name="TaiShan 2280…"/>
          <p:cNvSpPr txBox="1"/>
          <p:nvPr/>
        </p:nvSpPr>
        <p:spPr>
          <a:xfrm>
            <a:off x="772752" y="5287648"/>
            <a:ext cx="703693" cy="168914"/>
          </a:xfrm>
          <a:prstGeom prst="rect">
            <a:avLst/>
          </a:prstGeom>
          <a:ln w="12700">
            <a:miter lim="400000"/>
          </a:ln>
          <a:extLst>
            <a:ext uri="{C572A759-6A51-4108-AA02-DFA0A04FC94B}">
              <ma14:wrappingTextBoxFlag xmlns:ma14="http://schemas.microsoft.com/office/mac/drawingml/2011/main" xmlns="" val="1"/>
            </a:ext>
          </a:extLst>
        </p:spPr>
        <p:txBody>
          <a:bodyPr wrap="square" lIns="15060" tIns="15060" rIns="15060" bIns="1506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9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a:t>
            </a:r>
            <a:r>
              <a:rPr lang="zh-CN" altLang="en-US" sz="9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新产品</a:t>
            </a:r>
            <a:r>
              <a:rPr lang="en-US" altLang="zh-CN" sz="9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a:t>
            </a:r>
            <a:endParaRPr lang="zh-CN" altLang="en-US" sz="900" dirty="0">
              <a:solidFill>
                <a:schemeClr val="tx1"/>
              </a:solidFill>
              <a:latin typeface="Huawei Sans" panose="020C0503030203020204" pitchFamily="34" charset="0"/>
              <a:ea typeface="方正兰亭黑简体" panose="02000000000000000000" pitchFamily="2" charset="-122"/>
              <a:sym typeface="Microsoft YaHei"/>
            </a:endParaRPr>
          </a:p>
        </p:txBody>
      </p:sp>
      <p:sp>
        <p:nvSpPr>
          <p:cNvPr id="83" name="TaiShan 2280…"/>
          <p:cNvSpPr txBox="1"/>
          <p:nvPr/>
        </p:nvSpPr>
        <p:spPr>
          <a:xfrm>
            <a:off x="7365830" y="5102352"/>
            <a:ext cx="703693" cy="168914"/>
          </a:xfrm>
          <a:prstGeom prst="rect">
            <a:avLst/>
          </a:prstGeom>
          <a:ln w="12700">
            <a:miter lim="400000"/>
          </a:ln>
          <a:extLst>
            <a:ext uri="{C572A759-6A51-4108-AA02-DFA0A04FC94B}">
              <ma14:wrappingTextBoxFlag xmlns:ma14="http://schemas.microsoft.com/office/mac/drawingml/2011/main" xmlns="" val="1"/>
            </a:ext>
          </a:extLst>
        </p:spPr>
        <p:txBody>
          <a:bodyPr wrap="square" lIns="15060" tIns="15060" rIns="15060" bIns="1506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9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a:t>
            </a:r>
            <a:r>
              <a:rPr lang="zh-CN" altLang="en-US" sz="9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新产品</a:t>
            </a:r>
            <a:r>
              <a:rPr lang="en-US" altLang="zh-CN" sz="9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a:t>
            </a:r>
            <a:endParaRPr lang="zh-CN" altLang="en-US" sz="900" dirty="0">
              <a:solidFill>
                <a:schemeClr val="tx1"/>
              </a:solidFill>
              <a:latin typeface="Huawei Sans" panose="020C0503030203020204" pitchFamily="34" charset="0"/>
              <a:ea typeface="方正兰亭黑简体" panose="02000000000000000000" pitchFamily="2" charset="-122"/>
              <a:sym typeface="Microsoft YaHei"/>
            </a:endParaRPr>
          </a:p>
        </p:txBody>
      </p:sp>
      <p:sp>
        <p:nvSpPr>
          <p:cNvPr id="110" name="TaiShan 2280…"/>
          <p:cNvSpPr txBox="1"/>
          <p:nvPr/>
        </p:nvSpPr>
        <p:spPr>
          <a:xfrm>
            <a:off x="4836523" y="4441511"/>
            <a:ext cx="908459" cy="307413"/>
          </a:xfrm>
          <a:prstGeom prst="rect">
            <a:avLst/>
          </a:prstGeom>
          <a:ln w="12700">
            <a:miter lim="400000"/>
          </a:ln>
          <a:extLst>
            <a:ext uri="{C572A759-6A51-4108-AA02-DFA0A04FC94B}">
              <ma14:wrappingTextBoxFlag xmlns:ma14="http://schemas.microsoft.com/office/mac/drawingml/2011/main" xmlns="" val="1"/>
            </a:ext>
          </a:extLst>
        </p:spPr>
        <p:txBody>
          <a:bodyPr wrap="square" lIns="15060" tIns="15060" rIns="15060" bIns="1506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9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2480</a:t>
            </a:r>
          </a:p>
          <a:p>
            <a:pPr lvl="1"/>
            <a:r>
              <a:rPr lang="en-US" altLang="zh-CN" sz="900" dirty="0">
                <a:solidFill>
                  <a:schemeClr val="tx1"/>
                </a:solidFill>
                <a:latin typeface="Huawei Sans" panose="020C0503030203020204" pitchFamily="34" charset="0"/>
                <a:ea typeface="方正兰亭黑简体" panose="02000000000000000000" pitchFamily="2" charset="-122"/>
                <a:sym typeface="Microsoft YaHei"/>
              </a:rPr>
              <a:t>2U4</a:t>
            </a:r>
            <a:r>
              <a:rPr lang="zh-CN" altLang="en-US" sz="900" dirty="0">
                <a:solidFill>
                  <a:schemeClr val="tx1"/>
                </a:solidFill>
                <a:latin typeface="Huawei Sans" panose="020C0503030203020204" pitchFamily="34" charset="0"/>
                <a:ea typeface="方正兰亭黑简体" panose="02000000000000000000" pitchFamily="2" charset="-122"/>
                <a:sym typeface="Microsoft YaHei"/>
              </a:rPr>
              <a:t>路高性能型</a:t>
            </a:r>
          </a:p>
        </p:txBody>
      </p:sp>
      <p:pic>
        <p:nvPicPr>
          <p:cNvPr id="113" name="Picture 14" descr="C:\Users\Administrator\Desktop\黄巍\文件\用图\图片2.png"/>
          <p:cNvPicPr>
            <a:picLocks noChangeArrowheads="1"/>
          </p:cNvPicPr>
          <p:nvPr/>
        </p:nvPicPr>
        <p:blipFill>
          <a:blip r:embed="rId10"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39847" y="2629929"/>
            <a:ext cx="3144738" cy="646127"/>
          </a:xfrm>
          <a:prstGeom prst="rect">
            <a:avLst/>
          </a:prstGeom>
          <a:noFill/>
        </p:spPr>
      </p:pic>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8528" y="1755711"/>
            <a:ext cx="3528642" cy="1984862"/>
          </a:xfrm>
          <a:prstGeom prst="rect">
            <a:avLst/>
          </a:prstGeom>
        </p:spPr>
      </p:pic>
      <p:sp>
        <p:nvSpPr>
          <p:cNvPr id="4" name="标题 3"/>
          <p:cNvSpPr>
            <a:spLocks noGrp="1"/>
          </p:cNvSpPr>
          <p:nvPr>
            <p:ph type="title"/>
          </p:nvPr>
        </p:nvSpPr>
        <p:spPr/>
        <p:txBody>
          <a:bodyPr>
            <a:normAutofit fontScale="90000"/>
          </a:bodyPr>
          <a:lstStyle/>
          <a:p>
            <a:r>
              <a:rPr lang="zh-CN" altLang="en-US" dirty="0"/>
              <a:t>基于鲲鹏</a:t>
            </a:r>
            <a:r>
              <a:rPr lang="en-US" altLang="zh-CN" dirty="0"/>
              <a:t>920</a:t>
            </a:r>
            <a:r>
              <a:rPr lang="zh-CN" altLang="en-US" dirty="0"/>
              <a:t>的华为</a:t>
            </a:r>
            <a:r>
              <a:rPr lang="en-US" altLang="zh-CN" dirty="0"/>
              <a:t>TaiShan 200</a:t>
            </a:r>
            <a:r>
              <a:rPr lang="zh-CN" altLang="en-US" dirty="0"/>
              <a:t>服务器</a:t>
            </a:r>
          </a:p>
        </p:txBody>
      </p:sp>
    </p:spTree>
    <p:extLst>
      <p:ext uri="{BB962C8B-B14F-4D97-AF65-F5344CB8AC3E}">
        <p14:creationId xmlns:p14="http://schemas.microsoft.com/office/powerpoint/2010/main" val="7130787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pt-BR" altLang="zh-CN" dirty="0"/>
              <a:t>RISC</a:t>
            </a:r>
            <a:r>
              <a:rPr kumimoji="1" lang="zh-CN" altLang="pt-BR" dirty="0"/>
              <a:t>的</a:t>
            </a:r>
            <a:r>
              <a:rPr kumimoji="1" lang="pt-BR" altLang="zh-CN" dirty="0"/>
              <a:t>CPU</a:t>
            </a:r>
            <a:endParaRPr kumimoji="1" lang="zh-CN" altLang="en-US" dirty="0"/>
          </a:p>
        </p:txBody>
      </p:sp>
      <p:sp>
        <p:nvSpPr>
          <p:cNvPr id="3" name="Content Placeholder 2"/>
          <p:cNvSpPr>
            <a:spLocks noGrp="1"/>
          </p:cNvSpPr>
          <p:nvPr>
            <p:ph idx="1"/>
          </p:nvPr>
        </p:nvSpPr>
        <p:spPr/>
        <p:txBody>
          <a:bodyPr/>
          <a:lstStyle/>
          <a:p>
            <a:r>
              <a:rPr kumimoji="1" lang="zh-CN" altLang="en-US" dirty="0"/>
              <a:t>以 </a:t>
            </a:r>
            <a:r>
              <a:rPr kumimoji="1" lang="en-US" altLang="zh-CN" dirty="0"/>
              <a:t>Sun </a:t>
            </a:r>
            <a:r>
              <a:rPr kumimoji="1" lang="zh-CN" altLang="en-US" dirty="0"/>
              <a:t>微系统公司的 </a:t>
            </a:r>
            <a:r>
              <a:rPr kumimoji="1" lang="en-US" altLang="zh-CN" dirty="0"/>
              <a:t>SPARC </a:t>
            </a:r>
            <a:r>
              <a:rPr kumimoji="1" lang="zh-CN" altLang="en-US" dirty="0"/>
              <a:t>结构为例来说明</a:t>
            </a:r>
            <a:r>
              <a:rPr kumimoji="1" lang="en-US" altLang="zh-CN" dirty="0"/>
              <a:t>CPU(RISC)</a:t>
            </a:r>
            <a:r>
              <a:rPr kumimoji="1" lang="zh-CN" altLang="en-US" dirty="0"/>
              <a:t>的构成</a:t>
            </a:r>
          </a:p>
          <a:p>
            <a:r>
              <a:rPr kumimoji="1" lang="en-US" altLang="zh-CN" dirty="0"/>
              <a:t>SPARC </a:t>
            </a:r>
            <a:r>
              <a:rPr kumimoji="1" lang="zh-CN" altLang="en-US" dirty="0"/>
              <a:t>是 </a:t>
            </a:r>
            <a:r>
              <a:rPr kumimoji="1" lang="en-US" altLang="zh-CN" dirty="0" err="1"/>
              <a:t>Scalarable</a:t>
            </a:r>
            <a:r>
              <a:rPr kumimoji="1" lang="en-US" altLang="zh-CN" dirty="0"/>
              <a:t> Processor </a:t>
            </a:r>
            <a:r>
              <a:rPr kumimoji="1" lang="en-US" altLang="zh-CN" dirty="0" err="1"/>
              <a:t>ARChitecture</a:t>
            </a:r>
            <a:r>
              <a:rPr kumimoji="1" lang="en-US" altLang="zh-CN" dirty="0"/>
              <a:t> </a:t>
            </a:r>
            <a:r>
              <a:rPr kumimoji="1" lang="zh-CN" altLang="en-US" dirty="0"/>
              <a:t>的缩写。其指令系统已在第</a:t>
            </a:r>
            <a:r>
              <a:rPr kumimoji="1" lang="en-US" altLang="zh-CN" dirty="0"/>
              <a:t>5</a:t>
            </a:r>
            <a:r>
              <a:rPr kumimoji="1" lang="zh-CN" altLang="en-US" dirty="0"/>
              <a:t>章中介绍过。</a:t>
            </a:r>
          </a:p>
          <a:p>
            <a:r>
              <a:rPr kumimoji="1" lang="zh-CN" altLang="en-US" dirty="0"/>
              <a:t>在 </a:t>
            </a:r>
            <a:r>
              <a:rPr kumimoji="1" lang="en-US" altLang="zh-CN" dirty="0"/>
              <a:t>RISC </a:t>
            </a:r>
            <a:r>
              <a:rPr kumimoji="1" lang="zh-CN" altLang="en-US" dirty="0"/>
              <a:t>机的指令系统已确定的前提下，为了达到高速运算的目的，在硬件实施方面采取流水线组织尽量使大多数指令在一个机器周期内完成，并尽量缩短机器周期时间。</a:t>
            </a:r>
          </a:p>
        </p:txBody>
      </p:sp>
      <p:pic>
        <p:nvPicPr>
          <p:cNvPr id="4" name="Picture 3"/>
          <p:cNvPicPr>
            <a:picLocks noChangeAspect="1"/>
          </p:cNvPicPr>
          <p:nvPr/>
        </p:nvPicPr>
        <p:blipFill rotWithShape="1">
          <a:blip r:embed="rId2"/>
          <a:srcRect l="10000" t="26621" r="3620" b="15633"/>
          <a:stretch/>
        </p:blipFill>
        <p:spPr>
          <a:xfrm>
            <a:off x="5430869" y="144130"/>
            <a:ext cx="3084481" cy="1546559"/>
          </a:xfrm>
          <a:prstGeom prst="rect">
            <a:avLst/>
          </a:prstGeom>
        </p:spPr>
      </p:pic>
    </p:spTree>
    <p:extLst>
      <p:ext uri="{BB962C8B-B14F-4D97-AF65-F5344CB8AC3E}">
        <p14:creationId xmlns:p14="http://schemas.microsoft.com/office/powerpoint/2010/main" val="11431932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kumimoji="1" lang="zh-CN" altLang="en-US"/>
          </a:p>
        </p:txBody>
      </p:sp>
      <p:pic>
        <p:nvPicPr>
          <p:cNvPr id="46081" name="Picture 1" descr="f30.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0"/>
            <a:ext cx="72008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62608" y="156068"/>
            <a:ext cx="4572000" cy="584911"/>
          </a:xfrm>
        </p:spPr>
        <p:txBody>
          <a:bodyPr>
            <a:normAutofit/>
          </a:bodyPr>
          <a:lstStyle/>
          <a:p>
            <a:r>
              <a:rPr kumimoji="1" lang="en-US" altLang="zh-CN" sz="2800" dirty="0"/>
              <a:t>MB86901</a:t>
            </a:r>
            <a:r>
              <a:rPr kumimoji="1" lang="zh-CN" altLang="en-US" sz="2800" dirty="0"/>
              <a:t>芯片的逻辑框图</a:t>
            </a:r>
          </a:p>
        </p:txBody>
      </p:sp>
    </p:spTree>
    <p:extLst>
      <p:ext uri="{BB962C8B-B14F-4D97-AF65-F5344CB8AC3E}">
        <p14:creationId xmlns:p14="http://schemas.microsoft.com/office/powerpoint/2010/main" val="2056541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指令执行过程</a:t>
            </a:r>
            <a:endParaRPr kumimoji="1" lang="zh-CN" altLang="en-US" dirty="0"/>
          </a:p>
        </p:txBody>
      </p:sp>
      <p:sp>
        <p:nvSpPr>
          <p:cNvPr id="3" name="Content Placeholder 2"/>
          <p:cNvSpPr>
            <a:spLocks noGrp="1"/>
          </p:cNvSpPr>
          <p:nvPr>
            <p:ph idx="1"/>
          </p:nvPr>
        </p:nvSpPr>
        <p:spPr/>
        <p:txBody>
          <a:bodyPr/>
          <a:lstStyle/>
          <a:p>
            <a:r>
              <a:rPr lang="en-US" altLang="zh-CN" dirty="0"/>
              <a:t>(2) </a:t>
            </a:r>
            <a:r>
              <a:rPr lang="zh-CN" altLang="en-US" dirty="0"/>
              <a:t>没有记忆功能的门电路及由它组成的加法器、算术逻辑运算单元</a:t>
            </a:r>
            <a:r>
              <a:rPr lang="en-US" altLang="zh-CN" dirty="0"/>
              <a:t>(ALU)</a:t>
            </a:r>
            <a:r>
              <a:rPr lang="zh-CN" altLang="en-US" dirty="0"/>
              <a:t>和各种逻辑电路</a:t>
            </a:r>
          </a:p>
          <a:p>
            <a:pPr lvl="1"/>
            <a:r>
              <a:rPr lang="zh-CN" altLang="en-US" dirty="0"/>
              <a:t>当输入信号改变后，输出跟着变化</a:t>
            </a:r>
          </a:p>
          <a:p>
            <a:endParaRPr lang="en-US" altLang="zh-CN" dirty="0"/>
          </a:p>
          <a:p>
            <a:endParaRPr kumimoji="1" lang="zh-CN" altLang="en-US" dirty="0"/>
          </a:p>
        </p:txBody>
      </p:sp>
      <p:pic>
        <p:nvPicPr>
          <p:cNvPr id="4" name="Picture 3" descr="f3.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68" y="3558087"/>
            <a:ext cx="5556263" cy="2618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3525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MB86901</a:t>
            </a:r>
            <a:r>
              <a:rPr kumimoji="1" lang="zh-CN" altLang="en-US" dirty="0"/>
              <a:t>芯片的专用寄存器</a:t>
            </a:r>
          </a:p>
        </p:txBody>
      </p:sp>
      <p:sp>
        <p:nvSpPr>
          <p:cNvPr id="3" name="Content Placeholder 2"/>
          <p:cNvSpPr>
            <a:spLocks noGrp="1"/>
          </p:cNvSpPr>
          <p:nvPr>
            <p:ph idx="1"/>
          </p:nvPr>
        </p:nvSpPr>
        <p:spPr/>
        <p:txBody>
          <a:bodyPr/>
          <a:lstStyle/>
          <a:p>
            <a:pPr>
              <a:defRPr/>
            </a:pPr>
            <a:r>
              <a:rPr lang="en-US" altLang="zh-CN" dirty="0"/>
              <a:t>Y</a:t>
            </a:r>
            <a:r>
              <a:rPr lang="zh-CN" altLang="en-US" dirty="0"/>
              <a:t>寄存器用来配合进行乘法运算。</a:t>
            </a:r>
          </a:p>
          <a:p>
            <a:pPr>
              <a:defRPr/>
            </a:pPr>
            <a:r>
              <a:rPr lang="en-US" altLang="zh-CN" dirty="0"/>
              <a:t>TBR </a:t>
            </a:r>
            <a:r>
              <a:rPr lang="zh-CN" altLang="en-US" dirty="0"/>
              <a:t>提供中断程序入口地址的高位部分。</a:t>
            </a:r>
          </a:p>
          <a:p>
            <a:pPr>
              <a:defRPr/>
            </a:pPr>
            <a:r>
              <a:rPr lang="en-US" altLang="zh-CN" dirty="0"/>
              <a:t>WIM </a:t>
            </a:r>
            <a:r>
              <a:rPr lang="zh-CN" altLang="en-US" dirty="0"/>
              <a:t>中存放与寄存器组有关的窗口寄存器编号。</a:t>
            </a:r>
          </a:p>
          <a:p>
            <a:pPr>
              <a:defRPr/>
            </a:pPr>
            <a:r>
              <a:rPr lang="en-US" altLang="zh-CN" dirty="0"/>
              <a:t>PSR </a:t>
            </a:r>
            <a:r>
              <a:rPr lang="zh-CN" altLang="en-US" dirty="0"/>
              <a:t>为程序状态寄存器，共有</a:t>
            </a:r>
            <a:r>
              <a:rPr lang="en-US" altLang="zh-CN" dirty="0"/>
              <a:t>32</a:t>
            </a:r>
            <a:r>
              <a:rPr lang="zh-CN" altLang="en-US" dirty="0"/>
              <a:t>位 。</a:t>
            </a:r>
            <a:endParaRPr kumimoji="1" lang="zh-CN" altLang="en-US" dirty="0"/>
          </a:p>
          <a:p>
            <a:endParaRPr kumimoji="1" lang="zh-CN" altLang="en-US" dirty="0"/>
          </a:p>
        </p:txBody>
      </p:sp>
    </p:spTree>
    <p:extLst>
      <p:ext uri="{BB962C8B-B14F-4D97-AF65-F5344CB8AC3E}">
        <p14:creationId xmlns:p14="http://schemas.microsoft.com/office/powerpoint/2010/main" val="1537859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MB86901</a:t>
            </a:r>
            <a:r>
              <a:rPr kumimoji="1" lang="zh-CN" altLang="en-US" dirty="0"/>
              <a:t>芯片的</a:t>
            </a:r>
            <a:r>
              <a:rPr lang="zh-CN" altLang="en-US" dirty="0"/>
              <a:t>程序状态寄存器</a:t>
            </a:r>
            <a:r>
              <a:rPr lang="en-US" altLang="zh-CN" dirty="0"/>
              <a:t>PSR</a:t>
            </a:r>
            <a:endParaRPr kumimoji="1" lang="zh-CN" altLang="en-US" dirty="0"/>
          </a:p>
        </p:txBody>
      </p:sp>
      <p:sp>
        <p:nvSpPr>
          <p:cNvPr id="3" name="Content Placeholder 2"/>
          <p:cNvSpPr>
            <a:spLocks noGrp="1"/>
          </p:cNvSpPr>
          <p:nvPr>
            <p:ph idx="1"/>
          </p:nvPr>
        </p:nvSpPr>
        <p:spPr/>
        <p:txBody>
          <a:bodyPr/>
          <a:lstStyle/>
          <a:p>
            <a:endParaRPr kumimoji="1" lang="zh-CN" altLang="en-US"/>
          </a:p>
        </p:txBody>
      </p:sp>
      <p:grpSp>
        <p:nvGrpSpPr>
          <p:cNvPr id="4" name="Group 3"/>
          <p:cNvGrpSpPr>
            <a:grpSpLocks/>
          </p:cNvGrpSpPr>
          <p:nvPr/>
        </p:nvGrpSpPr>
        <p:grpSpPr bwMode="auto">
          <a:xfrm>
            <a:off x="914400" y="1823711"/>
            <a:ext cx="7596188" cy="838200"/>
            <a:chOff x="672" y="144"/>
            <a:chExt cx="4464" cy="528"/>
          </a:xfrm>
        </p:grpSpPr>
        <p:sp>
          <p:nvSpPr>
            <p:cNvPr id="5" name="Rectangle 4"/>
            <p:cNvSpPr>
              <a:spLocks noChangeArrowheads="1"/>
            </p:cNvSpPr>
            <p:nvPr/>
          </p:nvSpPr>
          <p:spPr bwMode="auto">
            <a:xfrm>
              <a:off x="768" y="336"/>
              <a:ext cx="528" cy="336"/>
            </a:xfrm>
            <a:prstGeom prst="rect">
              <a:avLst/>
            </a:prstGeom>
            <a:solidFill>
              <a:srgbClr val="43CF43"/>
            </a:solidFill>
            <a:ln w="222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sz="2400">
                  <a:latin typeface="Arial Narrow" charset="0"/>
                  <a:ea typeface="宋体" charset="0"/>
                </a:rPr>
                <a:t>IMPL</a:t>
              </a:r>
            </a:p>
          </p:txBody>
        </p:sp>
        <p:sp>
          <p:nvSpPr>
            <p:cNvPr id="6" name="Rectangle 5"/>
            <p:cNvSpPr>
              <a:spLocks noChangeArrowheads="1"/>
            </p:cNvSpPr>
            <p:nvPr/>
          </p:nvSpPr>
          <p:spPr bwMode="auto">
            <a:xfrm>
              <a:off x="1296" y="336"/>
              <a:ext cx="480" cy="336"/>
            </a:xfrm>
            <a:prstGeom prst="rect">
              <a:avLst/>
            </a:prstGeom>
            <a:solidFill>
              <a:srgbClr val="43CF43"/>
            </a:solidFill>
            <a:ln w="222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sz="2400">
                  <a:latin typeface="Arial Narrow" charset="0"/>
                  <a:ea typeface="宋体" charset="0"/>
                </a:rPr>
                <a:t>ver</a:t>
              </a:r>
            </a:p>
          </p:txBody>
        </p:sp>
        <p:sp>
          <p:nvSpPr>
            <p:cNvPr id="7" name="Rectangle 6"/>
            <p:cNvSpPr>
              <a:spLocks noChangeArrowheads="1"/>
            </p:cNvSpPr>
            <p:nvPr/>
          </p:nvSpPr>
          <p:spPr bwMode="auto">
            <a:xfrm>
              <a:off x="2352" y="336"/>
              <a:ext cx="432" cy="336"/>
            </a:xfrm>
            <a:prstGeom prst="rect">
              <a:avLst/>
            </a:prstGeom>
            <a:solidFill>
              <a:srgbClr val="43CF43"/>
            </a:solidFill>
            <a:ln w="222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zh-CN" altLang="en-US" sz="2400">
                  <a:latin typeface="Arial Narrow" charset="0"/>
                  <a:ea typeface="宋体" charset="0"/>
                </a:rPr>
                <a:t>保留</a:t>
              </a:r>
              <a:endParaRPr lang="en-US" altLang="zh-CN" sz="2400">
                <a:latin typeface="Arial Narrow" charset="0"/>
                <a:ea typeface="宋体" charset="0"/>
              </a:endParaRPr>
            </a:p>
          </p:txBody>
        </p:sp>
        <p:sp>
          <p:nvSpPr>
            <p:cNvPr id="8" name="Rectangle 7"/>
            <p:cNvSpPr>
              <a:spLocks noChangeArrowheads="1"/>
            </p:cNvSpPr>
            <p:nvPr/>
          </p:nvSpPr>
          <p:spPr bwMode="auto">
            <a:xfrm>
              <a:off x="2784" y="336"/>
              <a:ext cx="240" cy="336"/>
            </a:xfrm>
            <a:prstGeom prst="rect">
              <a:avLst/>
            </a:prstGeom>
            <a:solidFill>
              <a:srgbClr val="43CF43"/>
            </a:solidFill>
            <a:ln w="222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sz="2400">
                  <a:latin typeface="Arial Narrow" charset="0"/>
                  <a:ea typeface="宋体" charset="0"/>
                </a:rPr>
                <a:t>EC</a:t>
              </a:r>
            </a:p>
          </p:txBody>
        </p:sp>
        <p:sp>
          <p:nvSpPr>
            <p:cNvPr id="9" name="Rectangle 8"/>
            <p:cNvSpPr>
              <a:spLocks noChangeArrowheads="1"/>
            </p:cNvSpPr>
            <p:nvPr/>
          </p:nvSpPr>
          <p:spPr bwMode="auto">
            <a:xfrm>
              <a:off x="3024" y="336"/>
              <a:ext cx="240" cy="336"/>
            </a:xfrm>
            <a:prstGeom prst="rect">
              <a:avLst/>
            </a:prstGeom>
            <a:solidFill>
              <a:srgbClr val="43CF43"/>
            </a:solidFill>
            <a:ln w="222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sz="2400">
                  <a:latin typeface="Arial Narrow" charset="0"/>
                  <a:ea typeface="宋体" charset="0"/>
                </a:rPr>
                <a:t>EF</a:t>
              </a:r>
            </a:p>
          </p:txBody>
        </p:sp>
        <p:sp>
          <p:nvSpPr>
            <p:cNvPr id="10" name="Rectangle 9"/>
            <p:cNvSpPr>
              <a:spLocks noChangeArrowheads="1"/>
            </p:cNvSpPr>
            <p:nvPr/>
          </p:nvSpPr>
          <p:spPr bwMode="auto">
            <a:xfrm>
              <a:off x="3264" y="336"/>
              <a:ext cx="577" cy="336"/>
            </a:xfrm>
            <a:prstGeom prst="rect">
              <a:avLst/>
            </a:prstGeom>
            <a:solidFill>
              <a:srgbClr val="43CF43"/>
            </a:solidFill>
            <a:ln w="222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sz="2400">
                  <a:latin typeface="Arial Narrow" charset="0"/>
                  <a:ea typeface="宋体" charset="0"/>
                </a:rPr>
                <a:t>PIL</a:t>
              </a:r>
            </a:p>
          </p:txBody>
        </p:sp>
        <p:sp>
          <p:nvSpPr>
            <p:cNvPr id="11" name="Rectangle 10"/>
            <p:cNvSpPr>
              <a:spLocks noChangeArrowheads="1"/>
            </p:cNvSpPr>
            <p:nvPr/>
          </p:nvSpPr>
          <p:spPr bwMode="auto">
            <a:xfrm>
              <a:off x="4224" y="336"/>
              <a:ext cx="192" cy="336"/>
            </a:xfrm>
            <a:prstGeom prst="rect">
              <a:avLst/>
            </a:prstGeom>
            <a:solidFill>
              <a:srgbClr val="43CF43"/>
            </a:solidFill>
            <a:ln w="222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sz="2400">
                  <a:latin typeface="Arial Narrow" charset="0"/>
                  <a:ea typeface="宋体" charset="0"/>
                </a:rPr>
                <a:t>ET</a:t>
              </a:r>
            </a:p>
          </p:txBody>
        </p:sp>
        <p:sp>
          <p:nvSpPr>
            <p:cNvPr id="12" name="Rectangle 11"/>
            <p:cNvSpPr>
              <a:spLocks noChangeArrowheads="1"/>
            </p:cNvSpPr>
            <p:nvPr/>
          </p:nvSpPr>
          <p:spPr bwMode="auto">
            <a:xfrm>
              <a:off x="4416" y="336"/>
              <a:ext cx="577" cy="336"/>
            </a:xfrm>
            <a:prstGeom prst="rect">
              <a:avLst/>
            </a:prstGeom>
            <a:solidFill>
              <a:srgbClr val="43CF43"/>
            </a:solidFill>
            <a:ln w="222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sz="2400">
                  <a:latin typeface="Arial Narrow" charset="0"/>
                  <a:ea typeface="宋体" charset="0"/>
                </a:rPr>
                <a:t>CWP</a:t>
              </a:r>
            </a:p>
          </p:txBody>
        </p:sp>
        <p:grpSp>
          <p:nvGrpSpPr>
            <p:cNvPr id="13" name="Group 12"/>
            <p:cNvGrpSpPr>
              <a:grpSpLocks/>
            </p:cNvGrpSpPr>
            <p:nvPr/>
          </p:nvGrpSpPr>
          <p:grpSpPr bwMode="auto">
            <a:xfrm>
              <a:off x="1776" y="336"/>
              <a:ext cx="576" cy="336"/>
              <a:chOff x="1776" y="336"/>
              <a:chExt cx="576" cy="336"/>
            </a:xfrm>
          </p:grpSpPr>
          <p:sp>
            <p:nvSpPr>
              <p:cNvPr id="18" name="Rectangle 13"/>
              <p:cNvSpPr>
                <a:spLocks noChangeArrowheads="1"/>
              </p:cNvSpPr>
              <p:nvPr/>
            </p:nvSpPr>
            <p:spPr bwMode="auto">
              <a:xfrm>
                <a:off x="1776" y="336"/>
                <a:ext cx="577" cy="336"/>
              </a:xfrm>
              <a:prstGeom prst="rect">
                <a:avLst/>
              </a:prstGeom>
              <a:solidFill>
                <a:srgbClr val="43CF43"/>
              </a:solidFill>
              <a:ln w="222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sz="2400">
                    <a:latin typeface="Arial Narrow" charset="0"/>
                    <a:ea typeface="宋体" charset="0"/>
                  </a:rPr>
                  <a:t>N Z V C</a:t>
                </a:r>
              </a:p>
            </p:txBody>
          </p:sp>
          <p:sp>
            <p:nvSpPr>
              <p:cNvPr id="19" name="Line 14"/>
              <p:cNvSpPr>
                <a:spLocks noChangeShapeType="1"/>
              </p:cNvSpPr>
              <p:nvPr/>
            </p:nvSpPr>
            <p:spPr bwMode="auto">
              <a:xfrm>
                <a:off x="1920" y="336"/>
                <a:ext cx="0" cy="336"/>
              </a:xfrm>
              <a:prstGeom prst="line">
                <a:avLst/>
              </a:prstGeom>
              <a:noFill/>
              <a:ln w="222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ea typeface="宋体" charset="0"/>
                </a:endParaRPr>
              </a:p>
            </p:txBody>
          </p:sp>
          <p:sp>
            <p:nvSpPr>
              <p:cNvPr id="20" name="Line 15"/>
              <p:cNvSpPr>
                <a:spLocks noChangeShapeType="1"/>
              </p:cNvSpPr>
              <p:nvPr/>
            </p:nvSpPr>
            <p:spPr bwMode="auto">
              <a:xfrm>
                <a:off x="2064" y="336"/>
                <a:ext cx="0" cy="336"/>
              </a:xfrm>
              <a:prstGeom prst="line">
                <a:avLst/>
              </a:prstGeom>
              <a:noFill/>
              <a:ln w="222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ea typeface="宋体" charset="0"/>
                </a:endParaRPr>
              </a:p>
            </p:txBody>
          </p:sp>
          <p:sp>
            <p:nvSpPr>
              <p:cNvPr id="21" name="Line 16"/>
              <p:cNvSpPr>
                <a:spLocks noChangeShapeType="1"/>
              </p:cNvSpPr>
              <p:nvPr/>
            </p:nvSpPr>
            <p:spPr bwMode="auto">
              <a:xfrm>
                <a:off x="2209" y="336"/>
                <a:ext cx="0" cy="336"/>
              </a:xfrm>
              <a:prstGeom prst="line">
                <a:avLst/>
              </a:prstGeom>
              <a:noFill/>
              <a:ln w="222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ea typeface="宋体" charset="0"/>
                </a:endParaRPr>
              </a:p>
            </p:txBody>
          </p:sp>
        </p:grpSp>
        <p:grpSp>
          <p:nvGrpSpPr>
            <p:cNvPr id="14" name="Group 17"/>
            <p:cNvGrpSpPr>
              <a:grpSpLocks/>
            </p:cNvGrpSpPr>
            <p:nvPr/>
          </p:nvGrpSpPr>
          <p:grpSpPr bwMode="auto">
            <a:xfrm>
              <a:off x="3840" y="336"/>
              <a:ext cx="384" cy="336"/>
              <a:chOff x="3840" y="336"/>
              <a:chExt cx="384" cy="336"/>
            </a:xfrm>
          </p:grpSpPr>
          <p:sp>
            <p:nvSpPr>
              <p:cNvPr id="16" name="Rectangle 18"/>
              <p:cNvSpPr>
                <a:spLocks noChangeArrowheads="1"/>
              </p:cNvSpPr>
              <p:nvPr/>
            </p:nvSpPr>
            <p:spPr bwMode="auto">
              <a:xfrm>
                <a:off x="3840" y="336"/>
                <a:ext cx="383" cy="336"/>
              </a:xfrm>
              <a:prstGeom prst="rect">
                <a:avLst/>
              </a:prstGeom>
              <a:solidFill>
                <a:srgbClr val="43CF43"/>
              </a:solidFill>
              <a:ln w="222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sz="2400">
                    <a:latin typeface="Arial Narrow" charset="0"/>
                    <a:ea typeface="宋体" charset="0"/>
                  </a:rPr>
                  <a:t>S PS</a:t>
                </a:r>
              </a:p>
            </p:txBody>
          </p:sp>
          <p:sp>
            <p:nvSpPr>
              <p:cNvPr id="17" name="Line 19"/>
              <p:cNvSpPr>
                <a:spLocks noChangeShapeType="1"/>
              </p:cNvSpPr>
              <p:nvPr/>
            </p:nvSpPr>
            <p:spPr bwMode="auto">
              <a:xfrm>
                <a:off x="3984" y="336"/>
                <a:ext cx="0" cy="336"/>
              </a:xfrm>
              <a:prstGeom prst="line">
                <a:avLst/>
              </a:prstGeom>
              <a:noFill/>
              <a:ln w="222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ea typeface="宋体" charset="0"/>
                </a:endParaRPr>
              </a:p>
            </p:txBody>
          </p:sp>
        </p:grpSp>
        <p:sp>
          <p:nvSpPr>
            <p:cNvPr id="15" name="Text Box 20"/>
            <p:cNvSpPr txBox="1">
              <a:spLocks noChangeArrowheads="1"/>
            </p:cNvSpPr>
            <p:nvPr/>
          </p:nvSpPr>
          <p:spPr bwMode="auto">
            <a:xfrm>
              <a:off x="672" y="144"/>
              <a:ext cx="446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22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ltLang="zh-CN" b="1" dirty="0">
                  <a:latin typeface="Arial Narrow" charset="0"/>
                  <a:ea typeface="宋体" charset="0"/>
                </a:rPr>
                <a:t> 31        28 27      24 23       20 19      14 13   12  11          8   7   6    5   4            0</a:t>
              </a:r>
            </a:p>
          </p:txBody>
        </p:sp>
      </p:grpSp>
      <p:sp>
        <p:nvSpPr>
          <p:cNvPr id="22" name="Text Box 21"/>
          <p:cNvSpPr txBox="1">
            <a:spLocks noChangeArrowheads="1"/>
          </p:cNvSpPr>
          <p:nvPr/>
        </p:nvSpPr>
        <p:spPr bwMode="auto">
          <a:xfrm>
            <a:off x="838200" y="2790498"/>
            <a:ext cx="7620000" cy="3898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nSpc>
                <a:spcPct val="85000"/>
              </a:lnSpc>
              <a:spcBef>
                <a:spcPct val="50000"/>
              </a:spcBef>
              <a:defRPr/>
            </a:pPr>
            <a:r>
              <a:rPr lang="en-US" altLang="zh-CN" sz="2000" b="1">
                <a:latin typeface="Arial Narrow" charset="0"/>
                <a:ea typeface="宋体" charset="0"/>
              </a:rPr>
              <a:t>IMPL</a:t>
            </a:r>
            <a:r>
              <a:rPr lang="zh-CN" altLang="en-US" sz="2000" b="1">
                <a:latin typeface="Arial Narrow" charset="0"/>
                <a:ea typeface="宋体" charset="0"/>
              </a:rPr>
              <a:t>、</a:t>
            </a:r>
            <a:r>
              <a:rPr lang="en-US" altLang="zh-CN" sz="2000" b="1">
                <a:latin typeface="Arial Narrow" charset="0"/>
                <a:ea typeface="宋体" charset="0"/>
              </a:rPr>
              <a:t>ver</a:t>
            </a:r>
            <a:r>
              <a:rPr lang="zh-CN" altLang="en-US" sz="2000" b="1">
                <a:latin typeface="Arial Narrow" charset="0"/>
                <a:ea typeface="宋体" charset="0"/>
              </a:rPr>
              <a:t>一般为</a:t>
            </a:r>
            <a:r>
              <a:rPr lang="en-US" altLang="zh-CN" sz="2000" b="1">
                <a:latin typeface="Arial Narrow" charset="0"/>
                <a:ea typeface="宋体" charset="0"/>
              </a:rPr>
              <a:t>0</a:t>
            </a:r>
            <a:r>
              <a:rPr lang="zh-CN" altLang="en-US" sz="2000" b="1">
                <a:latin typeface="Arial Narrow" charset="0"/>
                <a:ea typeface="宋体" charset="0"/>
              </a:rPr>
              <a:t>；</a:t>
            </a:r>
            <a:endParaRPr lang="en-US" altLang="zh-CN" sz="2000" b="1">
              <a:latin typeface="Arial Narrow" charset="0"/>
              <a:ea typeface="宋体" charset="0"/>
            </a:endParaRPr>
          </a:p>
          <a:p>
            <a:pPr>
              <a:lnSpc>
                <a:spcPct val="85000"/>
              </a:lnSpc>
              <a:spcBef>
                <a:spcPct val="50000"/>
              </a:spcBef>
              <a:defRPr/>
            </a:pPr>
            <a:r>
              <a:rPr lang="en-US" altLang="zh-CN" sz="2000" b="1">
                <a:latin typeface="Arial Narrow" charset="0"/>
                <a:ea typeface="宋体" charset="0"/>
              </a:rPr>
              <a:t>N</a:t>
            </a:r>
            <a:r>
              <a:rPr lang="zh-CN" altLang="en-US" sz="2000" b="1">
                <a:latin typeface="Arial Narrow" charset="0"/>
                <a:ea typeface="宋体" charset="0"/>
              </a:rPr>
              <a:t>、</a:t>
            </a:r>
            <a:r>
              <a:rPr lang="en-US" altLang="zh-CN" sz="2000" b="1">
                <a:latin typeface="Arial Narrow" charset="0"/>
                <a:ea typeface="宋体" charset="0"/>
              </a:rPr>
              <a:t>Z</a:t>
            </a:r>
            <a:r>
              <a:rPr lang="zh-CN" altLang="en-US" sz="2000" b="1">
                <a:latin typeface="Arial Narrow" charset="0"/>
                <a:ea typeface="宋体" charset="0"/>
              </a:rPr>
              <a:t>、</a:t>
            </a:r>
            <a:r>
              <a:rPr lang="en-US" altLang="zh-CN" sz="2000" b="1">
                <a:latin typeface="Arial Narrow" charset="0"/>
                <a:ea typeface="宋体" charset="0"/>
              </a:rPr>
              <a:t>V</a:t>
            </a:r>
            <a:r>
              <a:rPr lang="zh-CN" altLang="en-US" sz="2000" b="1">
                <a:latin typeface="Arial Narrow" charset="0"/>
                <a:ea typeface="宋体" charset="0"/>
              </a:rPr>
              <a:t>、</a:t>
            </a:r>
            <a:r>
              <a:rPr lang="en-US" altLang="zh-CN" sz="2000" b="1">
                <a:latin typeface="Arial Narrow" charset="0"/>
                <a:ea typeface="宋体" charset="0"/>
              </a:rPr>
              <a:t>C</a:t>
            </a:r>
            <a:r>
              <a:rPr lang="zh-CN" altLang="en-US" sz="2000" b="1">
                <a:latin typeface="Arial Narrow" charset="0"/>
                <a:ea typeface="宋体" charset="0"/>
              </a:rPr>
              <a:t>为整数运算条件码</a:t>
            </a:r>
            <a:endParaRPr lang="en-US" altLang="zh-CN" sz="2000" b="1">
              <a:latin typeface="Arial Narrow" charset="0"/>
              <a:ea typeface="宋体" charset="0"/>
            </a:endParaRPr>
          </a:p>
          <a:p>
            <a:pPr>
              <a:lnSpc>
                <a:spcPct val="85000"/>
              </a:lnSpc>
              <a:spcBef>
                <a:spcPct val="50000"/>
              </a:spcBef>
              <a:defRPr/>
            </a:pPr>
            <a:r>
              <a:rPr lang="en-US" altLang="zh-CN" sz="2000" b="1">
                <a:latin typeface="Arial Narrow" charset="0"/>
                <a:ea typeface="宋体" charset="0"/>
              </a:rPr>
              <a:t>EC=0</a:t>
            </a:r>
            <a:r>
              <a:rPr lang="zh-CN" altLang="en-US" sz="2000" b="1">
                <a:latin typeface="Arial Narrow" charset="0"/>
                <a:ea typeface="宋体" charset="0"/>
              </a:rPr>
              <a:t>，无协处理器，</a:t>
            </a:r>
            <a:r>
              <a:rPr lang="en-US" altLang="zh-CN" sz="2000" b="1">
                <a:latin typeface="Arial Narrow" charset="0"/>
                <a:ea typeface="宋体" charset="0"/>
              </a:rPr>
              <a:t>EC=1</a:t>
            </a:r>
            <a:r>
              <a:rPr lang="zh-CN" altLang="en-US" sz="2000" b="1">
                <a:latin typeface="Arial Narrow" charset="0"/>
                <a:ea typeface="宋体" charset="0"/>
              </a:rPr>
              <a:t>，有协处理器</a:t>
            </a:r>
            <a:endParaRPr lang="en-US" altLang="zh-CN" sz="2000" b="1">
              <a:latin typeface="Arial Narrow" charset="0"/>
              <a:ea typeface="宋体" charset="0"/>
            </a:endParaRPr>
          </a:p>
          <a:p>
            <a:pPr>
              <a:lnSpc>
                <a:spcPct val="85000"/>
              </a:lnSpc>
              <a:spcBef>
                <a:spcPct val="50000"/>
              </a:spcBef>
              <a:defRPr/>
            </a:pPr>
            <a:r>
              <a:rPr lang="en-US" altLang="zh-CN" sz="2000" b="1">
                <a:latin typeface="Arial Narrow" charset="0"/>
                <a:ea typeface="宋体" charset="0"/>
              </a:rPr>
              <a:t>EF=0</a:t>
            </a:r>
            <a:r>
              <a:rPr lang="zh-CN" altLang="en-US" sz="2000" b="1">
                <a:latin typeface="Arial Narrow" charset="0"/>
                <a:ea typeface="宋体" charset="0"/>
              </a:rPr>
              <a:t>，无浮点运算部件，</a:t>
            </a:r>
            <a:r>
              <a:rPr lang="en-US" altLang="zh-CN" sz="2000" b="1">
                <a:latin typeface="Arial Narrow" charset="0"/>
                <a:ea typeface="宋体" charset="0"/>
              </a:rPr>
              <a:t>EF=1</a:t>
            </a:r>
            <a:r>
              <a:rPr lang="zh-CN" altLang="en-US" sz="2000" b="1">
                <a:latin typeface="Arial Narrow" charset="0"/>
                <a:ea typeface="宋体" charset="0"/>
              </a:rPr>
              <a:t>，有浮点运算部件，</a:t>
            </a:r>
            <a:endParaRPr lang="en-US" altLang="zh-CN" sz="2000" b="1">
              <a:latin typeface="Arial Narrow" charset="0"/>
              <a:ea typeface="宋体" charset="0"/>
            </a:endParaRPr>
          </a:p>
          <a:p>
            <a:pPr>
              <a:lnSpc>
                <a:spcPct val="85000"/>
              </a:lnSpc>
              <a:spcBef>
                <a:spcPct val="50000"/>
              </a:spcBef>
              <a:defRPr/>
            </a:pPr>
            <a:r>
              <a:rPr lang="en-US" altLang="zh-CN" sz="2000" b="1">
                <a:latin typeface="Arial Narrow" charset="0"/>
                <a:ea typeface="宋体" charset="0"/>
              </a:rPr>
              <a:t>PIL</a:t>
            </a:r>
            <a:r>
              <a:rPr lang="zh-CN" altLang="en-US" sz="2000" b="1">
                <a:latin typeface="Arial Narrow" charset="0"/>
                <a:ea typeface="宋体" charset="0"/>
              </a:rPr>
              <a:t>当前处理器的中断优先级，用于屏蔽某些中断</a:t>
            </a:r>
            <a:endParaRPr lang="en-US" altLang="zh-CN" sz="2000" b="1">
              <a:latin typeface="Arial Narrow" charset="0"/>
              <a:ea typeface="宋体" charset="0"/>
            </a:endParaRPr>
          </a:p>
          <a:p>
            <a:pPr>
              <a:lnSpc>
                <a:spcPct val="85000"/>
              </a:lnSpc>
              <a:spcBef>
                <a:spcPct val="50000"/>
              </a:spcBef>
              <a:defRPr/>
            </a:pPr>
            <a:r>
              <a:rPr lang="en-US" altLang="zh-CN" sz="2000" b="1">
                <a:latin typeface="Arial Narrow" charset="0"/>
                <a:ea typeface="宋体" charset="0"/>
              </a:rPr>
              <a:t>S=0</a:t>
            </a:r>
            <a:r>
              <a:rPr lang="zh-CN" altLang="en-US" sz="2000" b="1">
                <a:latin typeface="Arial Narrow" charset="0"/>
                <a:ea typeface="宋体" charset="0"/>
              </a:rPr>
              <a:t>，只允许执行用户程序；</a:t>
            </a:r>
            <a:r>
              <a:rPr lang="en-US" altLang="zh-CN" sz="2000" b="1">
                <a:latin typeface="Arial Narrow" charset="0"/>
                <a:ea typeface="宋体" charset="0"/>
              </a:rPr>
              <a:t>S=1</a:t>
            </a:r>
            <a:r>
              <a:rPr lang="zh-CN" altLang="en-US" sz="2000" b="1">
                <a:latin typeface="Arial Narrow" charset="0"/>
                <a:ea typeface="宋体" charset="0"/>
              </a:rPr>
              <a:t>，既可执行用户程序，也可执行系统程序。</a:t>
            </a:r>
            <a:endParaRPr lang="en-US" altLang="zh-CN" sz="2000" b="1">
              <a:latin typeface="Arial Narrow" charset="0"/>
              <a:ea typeface="宋体" charset="0"/>
            </a:endParaRPr>
          </a:p>
          <a:p>
            <a:pPr>
              <a:lnSpc>
                <a:spcPct val="85000"/>
              </a:lnSpc>
              <a:spcBef>
                <a:spcPct val="50000"/>
              </a:spcBef>
              <a:defRPr/>
            </a:pPr>
            <a:r>
              <a:rPr lang="en-US" altLang="zh-CN" sz="2000" b="1">
                <a:latin typeface="Arial Narrow" charset="0"/>
                <a:ea typeface="宋体" charset="0"/>
              </a:rPr>
              <a:t>PS</a:t>
            </a:r>
            <a:r>
              <a:rPr lang="zh-CN" altLang="en-US" sz="2000" b="1">
                <a:latin typeface="Arial Narrow" charset="0"/>
                <a:ea typeface="宋体" charset="0"/>
              </a:rPr>
              <a:t>：保存当前的</a:t>
            </a:r>
            <a:r>
              <a:rPr lang="en-US" altLang="zh-CN" sz="2000" b="1">
                <a:latin typeface="Arial Narrow" charset="0"/>
                <a:ea typeface="宋体" charset="0"/>
              </a:rPr>
              <a:t>S</a:t>
            </a:r>
            <a:r>
              <a:rPr lang="zh-CN" altLang="en-US" sz="2000" b="1">
                <a:latin typeface="Arial Narrow" charset="0"/>
                <a:ea typeface="宋体" charset="0"/>
              </a:rPr>
              <a:t>值（用于产生</a:t>
            </a:r>
            <a:r>
              <a:rPr lang="en-US" altLang="zh-CN" sz="2000" b="1">
                <a:latin typeface="Arial Narrow" charset="0"/>
                <a:ea typeface="宋体" charset="0"/>
              </a:rPr>
              <a:t>trap</a:t>
            </a:r>
            <a:r>
              <a:rPr lang="zh-CN" altLang="en-US" sz="2000" b="1">
                <a:latin typeface="Arial Narrow" charset="0"/>
                <a:ea typeface="宋体" charset="0"/>
              </a:rPr>
              <a:t>时，保存</a:t>
            </a:r>
            <a:r>
              <a:rPr lang="en-US" altLang="zh-CN" sz="2000" b="1">
                <a:latin typeface="Arial Narrow" charset="0"/>
                <a:ea typeface="宋体" charset="0"/>
              </a:rPr>
              <a:t>S</a:t>
            </a:r>
            <a:r>
              <a:rPr lang="zh-CN" altLang="en-US" sz="2000" b="1">
                <a:latin typeface="Arial Narrow" charset="0"/>
                <a:ea typeface="宋体" charset="0"/>
              </a:rPr>
              <a:t>）</a:t>
            </a:r>
            <a:endParaRPr lang="en-US" altLang="zh-CN" sz="2000" b="1">
              <a:latin typeface="Arial Narrow" charset="0"/>
              <a:ea typeface="宋体" charset="0"/>
            </a:endParaRPr>
          </a:p>
          <a:p>
            <a:pPr>
              <a:lnSpc>
                <a:spcPct val="85000"/>
              </a:lnSpc>
              <a:spcBef>
                <a:spcPct val="50000"/>
              </a:spcBef>
              <a:defRPr/>
            </a:pPr>
            <a:r>
              <a:rPr lang="en-US" altLang="zh-CN" sz="2000" b="1">
                <a:latin typeface="Arial Narrow" charset="0"/>
                <a:ea typeface="宋体" charset="0"/>
              </a:rPr>
              <a:t>ET=0</a:t>
            </a:r>
            <a:r>
              <a:rPr lang="zh-CN" altLang="en-US" sz="2000" b="1">
                <a:latin typeface="Arial Narrow" charset="0"/>
                <a:ea typeface="宋体" charset="0"/>
              </a:rPr>
              <a:t>，中断禁止；</a:t>
            </a:r>
            <a:r>
              <a:rPr lang="en-US" altLang="zh-CN" sz="2000" b="1">
                <a:latin typeface="Arial Narrow" charset="0"/>
                <a:ea typeface="宋体" charset="0"/>
              </a:rPr>
              <a:t>ET=1</a:t>
            </a:r>
            <a:r>
              <a:rPr lang="zh-CN" altLang="en-US" sz="2000" b="1">
                <a:latin typeface="Arial Narrow" charset="0"/>
                <a:ea typeface="宋体" charset="0"/>
              </a:rPr>
              <a:t>，中断允许。</a:t>
            </a:r>
            <a:endParaRPr lang="en-US" altLang="zh-CN" sz="2000" b="1">
              <a:latin typeface="Arial Narrow" charset="0"/>
              <a:ea typeface="宋体" charset="0"/>
            </a:endParaRPr>
          </a:p>
          <a:p>
            <a:pPr>
              <a:lnSpc>
                <a:spcPct val="85000"/>
              </a:lnSpc>
              <a:spcBef>
                <a:spcPct val="50000"/>
              </a:spcBef>
              <a:defRPr/>
            </a:pPr>
            <a:r>
              <a:rPr lang="en-US" altLang="zh-CN" sz="2000" b="1">
                <a:latin typeface="Arial Narrow" charset="0"/>
                <a:ea typeface="宋体" charset="0"/>
              </a:rPr>
              <a:t>CWP</a:t>
            </a:r>
            <a:r>
              <a:rPr lang="zh-CN" altLang="en-US" sz="2000" b="1">
                <a:latin typeface="Arial Narrow" charset="0"/>
                <a:ea typeface="宋体" charset="0"/>
              </a:rPr>
              <a:t>：当前寄存器窗口（</a:t>
            </a:r>
            <a:r>
              <a:rPr lang="en-US" altLang="zh-CN" sz="2000" b="1">
                <a:latin typeface="Arial Narrow" charset="0"/>
                <a:ea typeface="宋体" charset="0"/>
              </a:rPr>
              <a:t>Current Windows Pointer)</a:t>
            </a:r>
          </a:p>
        </p:txBody>
      </p:sp>
    </p:spTree>
    <p:extLst>
      <p:ext uri="{BB962C8B-B14F-4D97-AF65-F5344CB8AC3E}">
        <p14:creationId xmlns:p14="http://schemas.microsoft.com/office/powerpoint/2010/main" val="9466083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RISC </a:t>
            </a:r>
            <a:r>
              <a:rPr kumimoji="1" lang="zh-CN" altLang="en-US" dirty="0"/>
              <a:t>的通用寄存器</a:t>
            </a:r>
          </a:p>
        </p:txBody>
      </p:sp>
      <p:sp>
        <p:nvSpPr>
          <p:cNvPr id="3" name="Content Placeholder 2"/>
          <p:cNvSpPr>
            <a:spLocks noGrp="1"/>
          </p:cNvSpPr>
          <p:nvPr>
            <p:ph idx="1"/>
          </p:nvPr>
        </p:nvSpPr>
        <p:spPr/>
        <p:txBody>
          <a:bodyPr/>
          <a:lstStyle/>
          <a:p>
            <a:r>
              <a:rPr kumimoji="1" lang="zh-CN" altLang="en-US" dirty="0"/>
              <a:t>据统计，在</a:t>
            </a:r>
            <a:r>
              <a:rPr kumimoji="1" lang="en-US" altLang="zh-CN" dirty="0"/>
              <a:t>CISC</a:t>
            </a:r>
            <a:r>
              <a:rPr kumimoji="1" lang="zh-CN" altLang="en-US" dirty="0"/>
              <a:t>中，当程序运行时，访问存储器的指令占总数一半以上</a:t>
            </a:r>
            <a:r>
              <a:rPr kumimoji="1" lang="en-US" altLang="zh-CN" dirty="0"/>
              <a:t>(</a:t>
            </a:r>
            <a:r>
              <a:rPr kumimoji="1" lang="zh-CN" altLang="en-US" dirty="0"/>
              <a:t>有时达</a:t>
            </a:r>
            <a:r>
              <a:rPr kumimoji="1" lang="en-US" altLang="zh-CN" dirty="0"/>
              <a:t>70%)</a:t>
            </a:r>
            <a:r>
              <a:rPr kumimoji="1" lang="zh-CN" altLang="en-US" dirty="0"/>
              <a:t>，增加寄存器数可减少访存次数。</a:t>
            </a:r>
          </a:p>
          <a:p>
            <a:r>
              <a:rPr kumimoji="1" lang="zh-CN" altLang="en-US" dirty="0"/>
              <a:t>怎样使用寄存器，不同的 </a:t>
            </a:r>
            <a:r>
              <a:rPr kumimoji="1" lang="en-US" altLang="zh-CN" dirty="0"/>
              <a:t>RISC </a:t>
            </a:r>
            <a:r>
              <a:rPr kumimoji="1" lang="zh-CN" altLang="en-US" dirty="0"/>
              <a:t>机采取不同的策略。</a:t>
            </a:r>
            <a:endParaRPr kumimoji="1" lang="en-US" altLang="zh-CN" dirty="0"/>
          </a:p>
          <a:p>
            <a:pPr lvl="1"/>
            <a:r>
              <a:rPr kumimoji="1" lang="zh-CN" altLang="en-US" dirty="0"/>
              <a:t>硬件解决</a:t>
            </a:r>
            <a:endParaRPr kumimoji="1" lang="en-US" altLang="zh-CN" dirty="0"/>
          </a:p>
          <a:p>
            <a:pPr lvl="1"/>
            <a:r>
              <a:rPr kumimoji="1" lang="zh-CN" altLang="en-US" dirty="0"/>
              <a:t>软件解决</a:t>
            </a:r>
          </a:p>
          <a:p>
            <a:endParaRPr kumimoji="1" lang="zh-CN" altLang="en-US" dirty="0"/>
          </a:p>
        </p:txBody>
      </p:sp>
    </p:spTree>
    <p:extLst>
      <p:ext uri="{BB962C8B-B14F-4D97-AF65-F5344CB8AC3E}">
        <p14:creationId xmlns:p14="http://schemas.microsoft.com/office/powerpoint/2010/main" val="329883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en-US" altLang="zh-CN" dirty="0"/>
              <a:t>RISC </a:t>
            </a:r>
            <a:r>
              <a:rPr kumimoji="1" lang="zh-CN" altLang="en-US" dirty="0"/>
              <a:t>的通用寄存器</a:t>
            </a:r>
          </a:p>
        </p:txBody>
      </p:sp>
      <p:sp>
        <p:nvSpPr>
          <p:cNvPr id="3" name="Content Placeholder 2"/>
          <p:cNvSpPr>
            <a:spLocks noGrp="1"/>
          </p:cNvSpPr>
          <p:nvPr>
            <p:ph idx="1"/>
          </p:nvPr>
        </p:nvSpPr>
        <p:spPr/>
        <p:txBody>
          <a:bodyPr>
            <a:normAutofit/>
          </a:bodyPr>
          <a:lstStyle/>
          <a:p>
            <a:r>
              <a:rPr kumimoji="1" lang="en-US" altLang="zh-CN" dirty="0"/>
              <a:t>SPARC MB86901</a:t>
            </a:r>
            <a:r>
              <a:rPr kumimoji="1" lang="zh-CN" altLang="en-US" dirty="0"/>
              <a:t>有</a:t>
            </a:r>
            <a:r>
              <a:rPr kumimoji="1" lang="en-US" altLang="zh-CN" dirty="0"/>
              <a:t>120</a:t>
            </a:r>
            <a:r>
              <a:rPr kumimoji="1" lang="zh-CN" altLang="en-US" dirty="0"/>
              <a:t>个</a:t>
            </a:r>
            <a:r>
              <a:rPr kumimoji="1" lang="en-US" altLang="zh-CN" dirty="0"/>
              <a:t>32</a:t>
            </a:r>
            <a:r>
              <a:rPr kumimoji="1" lang="zh-CN" altLang="en-US" dirty="0"/>
              <a:t>位寄存器</a:t>
            </a:r>
          </a:p>
          <a:p>
            <a:r>
              <a:rPr kumimoji="1" lang="zh-CN" altLang="en-US" dirty="0"/>
              <a:t>指令系统中的寄存器寻址位：</a:t>
            </a:r>
            <a:r>
              <a:rPr kumimoji="1" lang="en-US" altLang="zh-CN" dirty="0"/>
              <a:t>5</a:t>
            </a:r>
            <a:r>
              <a:rPr kumimoji="1" lang="zh-CN" altLang="en-US" dirty="0"/>
              <a:t>位，最多能访问的寄存器数为</a:t>
            </a:r>
            <a:r>
              <a:rPr kumimoji="1" lang="en-US" altLang="zh-CN" dirty="0"/>
              <a:t>32</a:t>
            </a:r>
            <a:r>
              <a:rPr kumimoji="1" lang="zh-CN" altLang="en-US" dirty="0"/>
              <a:t>个（逻辑寄存器）</a:t>
            </a:r>
          </a:p>
          <a:p>
            <a:pPr lvl="1"/>
            <a:r>
              <a:rPr kumimoji="1" lang="zh-CN" altLang="en-US" dirty="0"/>
              <a:t>全局寄存器：所有程序能访问的寄存器。</a:t>
            </a:r>
          </a:p>
          <a:p>
            <a:pPr lvl="1"/>
            <a:r>
              <a:rPr kumimoji="1" lang="zh-CN" altLang="en-US" dirty="0"/>
              <a:t>局部寄存器：当前程序段能访问的寄存器。</a:t>
            </a:r>
          </a:p>
          <a:p>
            <a:pPr lvl="1"/>
            <a:r>
              <a:rPr kumimoji="1" lang="en-US" altLang="zh-CN" dirty="0"/>
              <a:t>8</a:t>
            </a:r>
            <a:r>
              <a:rPr kumimoji="1" lang="zh-CN" altLang="en-US" dirty="0"/>
              <a:t>个全局寄存器（</a:t>
            </a:r>
            <a:r>
              <a:rPr kumimoji="1" lang="en-US" altLang="zh-CN" dirty="0"/>
              <a:t>r[0]~r[7])</a:t>
            </a:r>
            <a:r>
              <a:rPr kumimoji="1" lang="zh-CN" altLang="en-US" dirty="0"/>
              <a:t>；</a:t>
            </a:r>
            <a:r>
              <a:rPr kumimoji="1" lang="en-US" altLang="zh-CN" dirty="0"/>
              <a:t>24</a:t>
            </a:r>
            <a:r>
              <a:rPr kumimoji="1" lang="zh-CN" altLang="en-US" dirty="0"/>
              <a:t>个为局部寄存器</a:t>
            </a:r>
            <a:r>
              <a:rPr kumimoji="1" lang="en-US" altLang="zh-CN" dirty="0"/>
              <a:t>(r[8]~r[31])</a:t>
            </a:r>
            <a:r>
              <a:rPr kumimoji="1" lang="zh-CN" altLang="en-US" dirty="0"/>
              <a:t>。</a:t>
            </a:r>
          </a:p>
          <a:p>
            <a:endParaRPr kumimoji="1" lang="zh-CN" altLang="en-US" dirty="0"/>
          </a:p>
        </p:txBody>
      </p:sp>
    </p:spTree>
    <p:extLst>
      <p:ext uri="{BB962C8B-B14F-4D97-AF65-F5344CB8AC3E}">
        <p14:creationId xmlns:p14="http://schemas.microsoft.com/office/powerpoint/2010/main" val="1336891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en-US" altLang="zh-CN" dirty="0"/>
              <a:t>RISC </a:t>
            </a:r>
            <a:r>
              <a:rPr kumimoji="1" lang="zh-CN" altLang="en-US" dirty="0"/>
              <a:t>的通用寄存器</a:t>
            </a:r>
          </a:p>
        </p:txBody>
      </p:sp>
      <p:sp>
        <p:nvSpPr>
          <p:cNvPr id="3" name="Content Placeholder 2"/>
          <p:cNvSpPr>
            <a:spLocks noGrp="1"/>
          </p:cNvSpPr>
          <p:nvPr>
            <p:ph idx="1"/>
          </p:nvPr>
        </p:nvSpPr>
        <p:spPr/>
        <p:txBody>
          <a:bodyPr>
            <a:normAutofit/>
          </a:bodyPr>
          <a:lstStyle/>
          <a:p>
            <a:r>
              <a:rPr kumimoji="1" lang="zh-CN" altLang="en-US" dirty="0"/>
              <a:t>寄存器窗口设置的目的：解决程序中的</a:t>
            </a:r>
            <a:r>
              <a:rPr kumimoji="1" lang="en-US" altLang="zh-CN" dirty="0"/>
              <a:t>Call/return</a:t>
            </a:r>
            <a:r>
              <a:rPr kumimoji="1" lang="zh-CN" altLang="en-US" dirty="0"/>
              <a:t>问题（因为在</a:t>
            </a:r>
            <a:r>
              <a:rPr kumimoji="1" lang="en-US" altLang="zh-CN" dirty="0"/>
              <a:t>C</a:t>
            </a:r>
            <a:r>
              <a:rPr kumimoji="1" lang="zh-CN" altLang="en-US" dirty="0"/>
              <a:t>中约占</a:t>
            </a:r>
            <a:r>
              <a:rPr kumimoji="1" lang="en-US" altLang="zh-CN" dirty="0"/>
              <a:t>12%</a:t>
            </a:r>
            <a:r>
              <a:rPr kumimoji="1" lang="zh-CN" altLang="en-US" dirty="0"/>
              <a:t>）</a:t>
            </a:r>
            <a:endParaRPr kumimoji="1" lang="en-US" altLang="zh-CN" dirty="0"/>
          </a:p>
          <a:p>
            <a:r>
              <a:rPr kumimoji="1" lang="zh-CN" altLang="en-US" dirty="0"/>
              <a:t>寄存器窗口：一组逻辑寄存器，窗口数目由机器设计者决定</a:t>
            </a:r>
            <a:endParaRPr kumimoji="1" lang="en-US" altLang="zh-CN" dirty="0"/>
          </a:p>
          <a:p>
            <a:r>
              <a:rPr kumimoji="1" lang="zh-CN" altLang="en-US" dirty="0"/>
              <a:t>在一个寄存器窗口中</a:t>
            </a:r>
            <a:endParaRPr kumimoji="1" lang="en-US" altLang="zh-CN" dirty="0"/>
          </a:p>
          <a:p>
            <a:pPr lvl="1"/>
            <a:r>
              <a:rPr kumimoji="1" lang="en-US" altLang="zh-CN" dirty="0"/>
              <a:t>r[0]~r[7]</a:t>
            </a:r>
            <a:r>
              <a:rPr kumimoji="1" lang="zh-CN" altLang="en-US" dirty="0"/>
              <a:t>为全局寄存器</a:t>
            </a:r>
            <a:endParaRPr kumimoji="1" lang="en-US" altLang="zh-CN" dirty="0"/>
          </a:p>
          <a:p>
            <a:pPr lvl="1"/>
            <a:r>
              <a:rPr kumimoji="1" lang="en-US" altLang="zh-CN" dirty="0"/>
              <a:t>r[8]~r[31]</a:t>
            </a:r>
            <a:r>
              <a:rPr kumimoji="1" lang="zh-CN" altLang="en-US" dirty="0"/>
              <a:t>为局部寄存器：</a:t>
            </a:r>
            <a:endParaRPr kumimoji="1" lang="en-US" altLang="zh-CN" dirty="0"/>
          </a:p>
          <a:p>
            <a:pPr lvl="2"/>
            <a:r>
              <a:rPr kumimoji="1" lang="en-US" altLang="zh-CN" dirty="0"/>
              <a:t>r[24]~r[31]</a:t>
            </a:r>
            <a:r>
              <a:rPr kumimoji="1" lang="zh-CN" altLang="en-US" dirty="0"/>
              <a:t>为</a:t>
            </a:r>
            <a:r>
              <a:rPr kumimoji="1" lang="en-US" altLang="zh-CN" dirty="0"/>
              <a:t>ins</a:t>
            </a:r>
            <a:r>
              <a:rPr kumimoji="1" lang="zh-CN" altLang="en-US" dirty="0"/>
              <a:t>（输入）寄存器</a:t>
            </a:r>
            <a:endParaRPr kumimoji="1" lang="en-US" altLang="zh-CN" dirty="0"/>
          </a:p>
          <a:p>
            <a:pPr lvl="2"/>
            <a:r>
              <a:rPr kumimoji="1" lang="zh-CN" altLang="en-US" dirty="0"/>
              <a:t> </a:t>
            </a:r>
            <a:r>
              <a:rPr kumimoji="1" lang="en-US" altLang="zh-CN" dirty="0"/>
              <a:t>r[16]~r[23]</a:t>
            </a:r>
            <a:r>
              <a:rPr kumimoji="1" lang="zh-CN" altLang="en-US" dirty="0"/>
              <a:t>为</a:t>
            </a:r>
            <a:r>
              <a:rPr kumimoji="1" lang="en-US" altLang="zh-CN" dirty="0"/>
              <a:t>locals</a:t>
            </a:r>
            <a:r>
              <a:rPr kumimoji="1" lang="zh-CN" altLang="en-US" dirty="0"/>
              <a:t>（局部）寄存器</a:t>
            </a:r>
            <a:endParaRPr kumimoji="1" lang="en-US" altLang="zh-CN" dirty="0"/>
          </a:p>
          <a:p>
            <a:pPr lvl="2"/>
            <a:r>
              <a:rPr kumimoji="1" lang="zh-CN" altLang="en-US" dirty="0"/>
              <a:t> </a:t>
            </a:r>
            <a:r>
              <a:rPr kumimoji="1" lang="en-US" altLang="zh-CN" dirty="0"/>
              <a:t>r[8]~r[15]</a:t>
            </a:r>
            <a:r>
              <a:rPr kumimoji="1" lang="zh-CN" altLang="en-US" dirty="0"/>
              <a:t>为</a:t>
            </a:r>
            <a:r>
              <a:rPr kumimoji="1" lang="en-US" altLang="zh-CN" dirty="0"/>
              <a:t>outs</a:t>
            </a:r>
            <a:r>
              <a:rPr kumimoji="1" lang="zh-CN" altLang="en-US" dirty="0"/>
              <a:t>（输出）寄存器</a:t>
            </a:r>
          </a:p>
          <a:p>
            <a:endParaRPr kumimoji="1" lang="zh-CN" altLang="en-US" dirty="0"/>
          </a:p>
        </p:txBody>
      </p:sp>
    </p:spTree>
    <p:extLst>
      <p:ext uri="{BB962C8B-B14F-4D97-AF65-F5344CB8AC3E}">
        <p14:creationId xmlns:p14="http://schemas.microsoft.com/office/powerpoint/2010/main" val="3292338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举例：过程</a:t>
            </a:r>
            <a:r>
              <a:rPr lang="en-US" altLang="zh-CN" dirty="0"/>
              <a:t>A</a:t>
            </a:r>
            <a:r>
              <a:rPr lang="zh-CN" altLang="en-US" dirty="0"/>
              <a:t>调用</a:t>
            </a:r>
            <a:r>
              <a:rPr lang="en-US" altLang="zh-CN" dirty="0"/>
              <a:t>B</a:t>
            </a:r>
            <a:r>
              <a:rPr lang="zh-CN" altLang="en-US" dirty="0"/>
              <a:t>，过程</a:t>
            </a:r>
            <a:r>
              <a:rPr lang="en-US" altLang="zh-CN" dirty="0"/>
              <a:t>B</a:t>
            </a:r>
            <a:r>
              <a:rPr lang="zh-CN" altLang="en-US" dirty="0"/>
              <a:t>调用</a:t>
            </a:r>
            <a:r>
              <a:rPr lang="en-US" altLang="zh-CN" dirty="0"/>
              <a:t>C</a:t>
            </a:r>
            <a:endParaRPr kumimoji="1" lang="zh-CN" altLang="en-US" dirty="0"/>
          </a:p>
        </p:txBody>
      </p:sp>
      <p:sp>
        <p:nvSpPr>
          <p:cNvPr id="3" name="Content Placeholder 2"/>
          <p:cNvSpPr>
            <a:spLocks noGrp="1"/>
          </p:cNvSpPr>
          <p:nvPr>
            <p:ph idx="1"/>
          </p:nvPr>
        </p:nvSpPr>
        <p:spPr/>
        <p:txBody>
          <a:bodyPr/>
          <a:lstStyle/>
          <a:p>
            <a:r>
              <a:rPr kumimoji="1" lang="en-US" altLang="zh-CN" dirty="0"/>
              <a:t>A</a:t>
            </a:r>
            <a:r>
              <a:rPr kumimoji="1" lang="zh-CN" altLang="en-US" dirty="0"/>
              <a:t>调用</a:t>
            </a:r>
            <a:r>
              <a:rPr kumimoji="1" lang="en-US" altLang="zh-CN" dirty="0"/>
              <a:t>B</a:t>
            </a:r>
            <a:r>
              <a:rPr kumimoji="1" lang="zh-CN" altLang="en-US" dirty="0"/>
              <a:t>，把要传递的参数存入</a:t>
            </a:r>
            <a:r>
              <a:rPr kumimoji="1" lang="en-US" altLang="zh-CN" dirty="0"/>
              <a:t>A</a:t>
            </a:r>
            <a:r>
              <a:rPr kumimoji="1" lang="zh-CN" altLang="en-US" dirty="0"/>
              <a:t>的</a:t>
            </a:r>
            <a:r>
              <a:rPr kumimoji="1" lang="en-US" altLang="zh-CN" dirty="0"/>
              <a:t>outs</a:t>
            </a:r>
            <a:r>
              <a:rPr kumimoji="1" lang="zh-CN" altLang="en-US" dirty="0"/>
              <a:t>部分（ </a:t>
            </a:r>
            <a:r>
              <a:rPr kumimoji="1" lang="en-US" altLang="zh-CN" dirty="0"/>
              <a:t>r[8]~r[15]</a:t>
            </a:r>
            <a:r>
              <a:rPr kumimoji="1" lang="zh-CN" altLang="en-US" dirty="0"/>
              <a:t>），即物理寄存器</a:t>
            </a:r>
            <a:r>
              <a:rPr kumimoji="1" lang="en-US" altLang="zh-CN" dirty="0"/>
              <a:t>r[40]~r[47]</a:t>
            </a:r>
            <a:r>
              <a:rPr kumimoji="1" lang="zh-CN" altLang="en-US" dirty="0"/>
              <a:t>。由于</a:t>
            </a:r>
            <a:r>
              <a:rPr kumimoji="1" lang="en-US" altLang="zh-CN" dirty="0"/>
              <a:t>A</a:t>
            </a:r>
            <a:r>
              <a:rPr kumimoji="1" lang="zh-CN" altLang="en-US" dirty="0"/>
              <a:t>的</a:t>
            </a:r>
            <a:r>
              <a:rPr kumimoji="1" lang="en-US" altLang="zh-CN" dirty="0"/>
              <a:t>r[8]~r[15]</a:t>
            </a:r>
            <a:r>
              <a:rPr kumimoji="1" lang="zh-CN" altLang="en-US" dirty="0"/>
              <a:t>与</a:t>
            </a:r>
            <a:r>
              <a:rPr kumimoji="1" lang="en-US" altLang="zh-CN" dirty="0"/>
              <a:t>B</a:t>
            </a:r>
            <a:r>
              <a:rPr kumimoji="1" lang="zh-CN" altLang="en-US" dirty="0"/>
              <a:t>的</a:t>
            </a:r>
            <a:r>
              <a:rPr kumimoji="1" lang="en-US" altLang="zh-CN" dirty="0"/>
              <a:t>r[24]~r[31]</a:t>
            </a:r>
            <a:r>
              <a:rPr kumimoji="1" lang="zh-CN" altLang="en-US" dirty="0"/>
              <a:t>所对应的物理寄存器重叠，即</a:t>
            </a:r>
            <a:r>
              <a:rPr kumimoji="1" lang="en-US" altLang="zh-CN" dirty="0"/>
              <a:t>A</a:t>
            </a:r>
            <a:r>
              <a:rPr kumimoji="1" lang="zh-CN" altLang="en-US" dirty="0"/>
              <a:t>的输出实际上为</a:t>
            </a:r>
            <a:r>
              <a:rPr kumimoji="1" lang="en-US" altLang="zh-CN" dirty="0"/>
              <a:t>B</a:t>
            </a:r>
            <a:r>
              <a:rPr kumimoji="1" lang="zh-CN" altLang="en-US" dirty="0"/>
              <a:t>的输入。同样，</a:t>
            </a:r>
            <a:r>
              <a:rPr kumimoji="1" lang="en-US" altLang="zh-CN" dirty="0"/>
              <a:t>B</a:t>
            </a:r>
            <a:r>
              <a:rPr kumimoji="1" lang="zh-CN" altLang="en-US" dirty="0"/>
              <a:t>调用</a:t>
            </a:r>
            <a:r>
              <a:rPr kumimoji="1" lang="en-US" altLang="zh-CN" dirty="0"/>
              <a:t>C</a:t>
            </a:r>
            <a:r>
              <a:rPr kumimoji="1" lang="zh-CN" altLang="en-US" dirty="0"/>
              <a:t>类似。</a:t>
            </a:r>
          </a:p>
          <a:p>
            <a:r>
              <a:rPr kumimoji="1" lang="zh-CN" altLang="en-US" dirty="0"/>
              <a:t>  返回是</a:t>
            </a:r>
            <a:r>
              <a:rPr kumimoji="1" lang="en-US" altLang="zh-CN" dirty="0"/>
              <a:t>C</a:t>
            </a:r>
            <a:r>
              <a:rPr kumimoji="1" lang="zh-CN" altLang="en-US" dirty="0"/>
              <a:t>的结果村入其</a:t>
            </a:r>
            <a:r>
              <a:rPr kumimoji="1" lang="en-US" altLang="zh-CN" dirty="0"/>
              <a:t>ins</a:t>
            </a:r>
            <a:r>
              <a:rPr kumimoji="1" lang="zh-CN" altLang="en-US" dirty="0"/>
              <a:t>寄存器，</a:t>
            </a:r>
            <a:r>
              <a:rPr kumimoji="1" lang="en-US" altLang="zh-CN" dirty="0"/>
              <a:t>B</a:t>
            </a:r>
            <a:r>
              <a:rPr kumimoji="1" lang="zh-CN" altLang="en-US" dirty="0"/>
              <a:t>就能从它的</a:t>
            </a:r>
            <a:r>
              <a:rPr kumimoji="1" lang="en-US" altLang="zh-CN" dirty="0"/>
              <a:t>outs</a:t>
            </a:r>
            <a:r>
              <a:rPr kumimoji="1" lang="zh-CN" altLang="en-US" dirty="0"/>
              <a:t>中得到结果。</a:t>
            </a:r>
          </a:p>
          <a:p>
            <a:endParaRPr kumimoji="1" lang="zh-CN" altLang="en-US" dirty="0"/>
          </a:p>
        </p:txBody>
      </p:sp>
      <p:pic>
        <p:nvPicPr>
          <p:cNvPr id="4915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 y="4729162"/>
            <a:ext cx="8515350" cy="2128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27533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5"/>
          <p:cNvSpPr>
            <a:spLocks noGrp="1"/>
          </p:cNvSpPr>
          <p:nvPr>
            <p:ph type="sldNum" sz="quarter" idx="12"/>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fld id="{85DC371D-D0F8-5F45-8B60-1E04AD7E673E}" type="slidenum">
              <a:rPr kumimoji="0" lang="en-US" altLang="zh-CN" sz="1400"/>
              <a:pPr eaLnBrk="1" hangingPunct="1"/>
              <a:t>126</a:t>
            </a:fld>
            <a:endParaRPr kumimoji="0" lang="en-US" altLang="zh-CN" sz="1400"/>
          </a:p>
        </p:txBody>
      </p:sp>
      <p:sp>
        <p:nvSpPr>
          <p:cNvPr id="82946" name="Rectangle 1026"/>
          <p:cNvSpPr>
            <a:spLocks noGrp="1" noRot="1" noChangeArrowheads="1"/>
          </p:cNvSpPr>
          <p:nvPr>
            <p:ph type="body" idx="1"/>
          </p:nvPr>
        </p:nvSpPr>
        <p:spPr/>
        <p:txBody>
          <a:bodyPr/>
          <a:lstStyle/>
          <a:p>
            <a:pPr eaLnBrk="1" hangingPunct="1"/>
            <a:endParaRPr lang="en-US" altLang="x-none" b="0"/>
          </a:p>
        </p:txBody>
      </p:sp>
      <p:pic>
        <p:nvPicPr>
          <p:cNvPr id="49155" name="Picture 1027" descr="C:\计算机组成\讲稿\tu6-4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
            <a:ext cx="838200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AutoShape 1028"/>
          <p:cNvSpPr>
            <a:spLocks noChangeArrowheads="1"/>
          </p:cNvSpPr>
          <p:nvPr/>
        </p:nvSpPr>
        <p:spPr bwMode="auto">
          <a:xfrm>
            <a:off x="7162800" y="1905000"/>
            <a:ext cx="1371600" cy="914400"/>
          </a:xfrm>
          <a:prstGeom prst="wedgeRectCallout">
            <a:avLst>
              <a:gd name="adj1" fmla="val -73380"/>
              <a:gd name="adj2" fmla="val 118750"/>
            </a:avLst>
          </a:prstGeom>
          <a:solidFill>
            <a:srgbClr val="43CF4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ctr">
              <a:defRPr/>
            </a:pPr>
            <a:r>
              <a:rPr lang="zh-CN" altLang="en-US" sz="2400" b="1">
                <a:latin typeface="Arial Narrow" charset="0"/>
                <a:ea typeface="宋体" charset="0"/>
              </a:rPr>
              <a:t>窗口重叠部分</a:t>
            </a:r>
            <a:endParaRPr lang="en-US" altLang="zh-CN" sz="2400" b="1">
              <a:latin typeface="Arial Narrow" charset="0"/>
              <a:ea typeface="宋体" charset="0"/>
            </a:endParaRPr>
          </a:p>
        </p:txBody>
      </p:sp>
      <p:sp>
        <p:nvSpPr>
          <p:cNvPr id="82949" name="AutoShape 1029"/>
          <p:cNvSpPr>
            <a:spLocks noGrp="1" noChangeArrowheads="1"/>
          </p:cNvSpPr>
          <p:nvPr>
            <p:ph type="title"/>
          </p:nvPr>
        </p:nvSpPr>
        <p:spPr>
          <a:xfrm>
            <a:off x="5492750" y="531813"/>
            <a:ext cx="1423988" cy="669925"/>
          </a:xfrm>
          <a:prstGeom prst="wedgeRectCallout">
            <a:avLst>
              <a:gd name="adj1" fmla="val -118870"/>
              <a:gd name="adj2" fmla="val 142083"/>
            </a:avLst>
          </a:prstGeom>
          <a:solidFill>
            <a:srgbClr val="43CF43"/>
          </a:solidFill>
          <a:ln cap="flat">
            <a:solidFill>
              <a:schemeClr val="tx1"/>
            </a:solidFill>
            <a:miter lim="800000"/>
            <a:headEnd type="none" w="med" len="med"/>
            <a:tailEnd type="none" w="med" len="med"/>
          </a:ln>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b">
            <a:normAutofit fontScale="90000"/>
          </a:bodyPr>
          <a:lstStyle/>
          <a:p>
            <a:pPr eaLnBrk="1" hangingPunct="1"/>
            <a:r>
              <a:rPr lang="zh-CN" altLang="en-US" sz="2400" b="0">
                <a:solidFill>
                  <a:schemeClr val="tx1"/>
                </a:solidFill>
                <a:latin typeface="Arial Narrow" charset="0"/>
              </a:rPr>
              <a:t>窗口重叠部分</a:t>
            </a:r>
            <a:endParaRPr lang="en-US" altLang="zh-CN" sz="2400" b="0">
              <a:solidFill>
                <a:schemeClr val="tx1"/>
              </a:solidFill>
              <a:latin typeface="Arial Narrow" charset="0"/>
            </a:endParaRPr>
          </a:p>
        </p:txBody>
      </p:sp>
      <p:sp>
        <p:nvSpPr>
          <p:cNvPr id="82950" name="Rectangle 1030"/>
          <p:cNvSpPr>
            <a:spLocks noChangeArrowheads="1"/>
          </p:cNvSpPr>
          <p:nvPr/>
        </p:nvSpPr>
        <p:spPr bwMode="auto">
          <a:xfrm>
            <a:off x="2057400" y="1905000"/>
            <a:ext cx="304800" cy="7620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宋体" charset="0"/>
            </a:endParaRPr>
          </a:p>
        </p:txBody>
      </p:sp>
      <p:sp>
        <p:nvSpPr>
          <p:cNvPr id="82951" name="Rectangle 1031"/>
          <p:cNvSpPr>
            <a:spLocks noChangeArrowheads="1"/>
          </p:cNvSpPr>
          <p:nvPr/>
        </p:nvSpPr>
        <p:spPr bwMode="auto">
          <a:xfrm>
            <a:off x="2057400" y="3276600"/>
            <a:ext cx="304800" cy="6858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宋体" charset="0"/>
            </a:endParaRPr>
          </a:p>
        </p:txBody>
      </p:sp>
      <p:sp>
        <p:nvSpPr>
          <p:cNvPr id="82952" name="Text Box 1032"/>
          <p:cNvSpPr txBox="1">
            <a:spLocks noChangeArrowheads="1"/>
          </p:cNvSpPr>
          <p:nvPr/>
        </p:nvSpPr>
        <p:spPr bwMode="auto">
          <a:xfrm>
            <a:off x="2971800" y="3733800"/>
            <a:ext cx="2133600" cy="2100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zh-CN" altLang="en-US" sz="2400" b="1">
                <a:solidFill>
                  <a:srgbClr val="FF0000"/>
                </a:solidFill>
                <a:latin typeface="Arial Narrow" charset="0"/>
                <a:ea typeface="宋体" charset="0"/>
              </a:rPr>
              <a:t>执行</a:t>
            </a:r>
            <a:r>
              <a:rPr lang="en-US" altLang="zh-CN" sz="2400" b="1">
                <a:solidFill>
                  <a:srgbClr val="FF0000"/>
                </a:solidFill>
                <a:latin typeface="Arial Narrow" charset="0"/>
                <a:ea typeface="宋体" charset="0"/>
              </a:rPr>
              <a:t>Call</a:t>
            </a:r>
            <a:r>
              <a:rPr lang="zh-CN" altLang="en-US" sz="2400" b="1">
                <a:solidFill>
                  <a:srgbClr val="FF0000"/>
                </a:solidFill>
                <a:latin typeface="Arial Narrow" charset="0"/>
                <a:ea typeface="宋体" charset="0"/>
              </a:rPr>
              <a:t>时，</a:t>
            </a:r>
            <a:r>
              <a:rPr lang="en-US" altLang="zh-CN" sz="2400" b="1">
                <a:solidFill>
                  <a:srgbClr val="FF0000"/>
                </a:solidFill>
                <a:latin typeface="Arial Narrow" charset="0"/>
                <a:ea typeface="宋体" charset="0"/>
              </a:rPr>
              <a:t>CWP-1</a:t>
            </a:r>
            <a:r>
              <a:rPr lang="zh-CN" altLang="en-US" sz="2400" b="1">
                <a:solidFill>
                  <a:srgbClr val="FF0000"/>
                </a:solidFill>
                <a:latin typeface="Arial Narrow" charset="0"/>
                <a:ea typeface="宋体" charset="0"/>
              </a:rPr>
              <a:t>；反之则</a:t>
            </a:r>
            <a:r>
              <a:rPr lang="en-US" altLang="zh-CN" sz="2400" b="1">
                <a:solidFill>
                  <a:srgbClr val="FF0000"/>
                </a:solidFill>
                <a:latin typeface="Arial Narrow" charset="0"/>
                <a:ea typeface="宋体" charset="0"/>
              </a:rPr>
              <a:t>CWP+1</a:t>
            </a:r>
          </a:p>
          <a:p>
            <a:pPr>
              <a:spcBef>
                <a:spcPct val="50000"/>
              </a:spcBef>
              <a:defRPr/>
            </a:pPr>
            <a:r>
              <a:rPr lang="en-US" altLang="zh-CN" sz="2400" b="1">
                <a:solidFill>
                  <a:srgbClr val="FF0000"/>
                </a:solidFill>
                <a:latin typeface="Arial Narrow" charset="0"/>
                <a:ea typeface="宋体" charset="0"/>
              </a:rPr>
              <a:t>CWP</a:t>
            </a:r>
            <a:r>
              <a:rPr lang="zh-CN" altLang="en-US" sz="2400" b="1">
                <a:solidFill>
                  <a:srgbClr val="FF0000"/>
                </a:solidFill>
                <a:latin typeface="Arial Narrow" charset="0"/>
                <a:ea typeface="宋体" charset="0"/>
              </a:rPr>
              <a:t>：当前窗口指针</a:t>
            </a:r>
            <a:endParaRPr lang="en-US" altLang="zh-CN" sz="2400" b="1">
              <a:solidFill>
                <a:srgbClr val="FF0000"/>
              </a:solidFill>
              <a:latin typeface="Arial Narrow" charset="0"/>
              <a:ea typeface="宋体" charset="0"/>
            </a:endParaRPr>
          </a:p>
        </p:txBody>
      </p:sp>
      <p:sp>
        <p:nvSpPr>
          <p:cNvPr id="82953" name="Rectangle 1033"/>
          <p:cNvSpPr>
            <a:spLocks noChangeArrowheads="1"/>
          </p:cNvSpPr>
          <p:nvPr/>
        </p:nvSpPr>
        <p:spPr bwMode="auto">
          <a:xfrm>
            <a:off x="1143000" y="609600"/>
            <a:ext cx="228600" cy="2057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宋体" charset="0"/>
            </a:endParaRPr>
          </a:p>
        </p:txBody>
      </p:sp>
      <p:sp>
        <p:nvSpPr>
          <p:cNvPr id="82954" name="Rectangle 1034"/>
          <p:cNvSpPr>
            <a:spLocks noChangeArrowheads="1"/>
          </p:cNvSpPr>
          <p:nvPr/>
        </p:nvSpPr>
        <p:spPr bwMode="auto">
          <a:xfrm>
            <a:off x="914400" y="1981200"/>
            <a:ext cx="228600" cy="19812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宋体" charset="0"/>
            </a:endParaRPr>
          </a:p>
        </p:txBody>
      </p:sp>
      <p:sp>
        <p:nvSpPr>
          <p:cNvPr id="82955" name="Rectangle 1035"/>
          <p:cNvSpPr>
            <a:spLocks noChangeArrowheads="1"/>
          </p:cNvSpPr>
          <p:nvPr/>
        </p:nvSpPr>
        <p:spPr bwMode="auto">
          <a:xfrm>
            <a:off x="1143000" y="3352800"/>
            <a:ext cx="152400" cy="1981200"/>
          </a:xfrm>
          <a:prstGeom prst="rect">
            <a:avLst/>
          </a:prstGeom>
          <a:solidFill>
            <a:srgbClr val="BE7E8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宋体" charset="0"/>
            </a:endParaRPr>
          </a:p>
        </p:txBody>
      </p:sp>
      <p:sp>
        <p:nvSpPr>
          <p:cNvPr id="82956" name="Text Box 1036"/>
          <p:cNvSpPr txBox="1">
            <a:spLocks noChangeArrowheads="1"/>
          </p:cNvSpPr>
          <p:nvPr/>
        </p:nvSpPr>
        <p:spPr bwMode="auto">
          <a:xfrm>
            <a:off x="914400" y="685800"/>
            <a:ext cx="457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ltLang="zh-CN" sz="2400">
                <a:solidFill>
                  <a:srgbClr val="FF0000"/>
                </a:solidFill>
                <a:latin typeface="Arial Narrow" charset="0"/>
                <a:ea typeface="宋体" charset="0"/>
              </a:rPr>
              <a:t>A</a:t>
            </a:r>
          </a:p>
        </p:txBody>
      </p:sp>
      <p:sp>
        <p:nvSpPr>
          <p:cNvPr id="82957" name="Text Box 1037"/>
          <p:cNvSpPr txBox="1">
            <a:spLocks noChangeArrowheads="1"/>
          </p:cNvSpPr>
          <p:nvPr/>
        </p:nvSpPr>
        <p:spPr bwMode="auto">
          <a:xfrm>
            <a:off x="838200" y="1600200"/>
            <a:ext cx="304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ltLang="zh-CN" sz="2400">
                <a:solidFill>
                  <a:schemeClr val="bg1"/>
                </a:solidFill>
                <a:latin typeface="Arial Narrow" charset="0"/>
                <a:ea typeface="宋体" charset="0"/>
              </a:rPr>
              <a:t>B</a:t>
            </a:r>
          </a:p>
        </p:txBody>
      </p:sp>
      <p:sp>
        <p:nvSpPr>
          <p:cNvPr id="82958" name="Text Box 1038"/>
          <p:cNvSpPr txBox="1">
            <a:spLocks noChangeArrowheads="1"/>
          </p:cNvSpPr>
          <p:nvPr/>
        </p:nvSpPr>
        <p:spPr bwMode="auto">
          <a:xfrm>
            <a:off x="838200" y="4267200"/>
            <a:ext cx="457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ltLang="zh-CN" sz="2400">
                <a:solidFill>
                  <a:srgbClr val="EC50B8"/>
                </a:solidFill>
                <a:latin typeface="Arial Narrow" charset="0"/>
                <a:ea typeface="宋体" charset="0"/>
              </a:rPr>
              <a:t>C</a:t>
            </a:r>
          </a:p>
        </p:txBody>
      </p:sp>
    </p:spTree>
    <p:extLst>
      <p:ext uri="{BB962C8B-B14F-4D97-AF65-F5344CB8AC3E}">
        <p14:creationId xmlns:p14="http://schemas.microsoft.com/office/powerpoint/2010/main" val="15311683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流水线组织</a:t>
            </a:r>
          </a:p>
        </p:txBody>
      </p:sp>
      <p:sp>
        <p:nvSpPr>
          <p:cNvPr id="3" name="Content Placeholder 2"/>
          <p:cNvSpPr>
            <a:spLocks noGrp="1"/>
          </p:cNvSpPr>
          <p:nvPr>
            <p:ph idx="1"/>
          </p:nvPr>
        </p:nvSpPr>
        <p:spPr/>
        <p:txBody>
          <a:bodyPr/>
          <a:lstStyle/>
          <a:p>
            <a:pPr>
              <a:defRPr/>
            </a:pPr>
            <a:r>
              <a:rPr lang="en-US" altLang="zh-CN" dirty="0"/>
              <a:t>(1) </a:t>
            </a:r>
            <a:r>
              <a:rPr lang="zh-CN" altLang="en-US" dirty="0"/>
              <a:t>取指、译码、执行等操作所需时间的分析</a:t>
            </a:r>
          </a:p>
          <a:p>
            <a:pPr>
              <a:defRPr/>
            </a:pPr>
            <a:r>
              <a:rPr lang="en-US" altLang="zh-CN" dirty="0"/>
              <a:t>① </a:t>
            </a:r>
            <a:r>
              <a:rPr lang="zh-CN" altLang="en-US" dirty="0"/>
              <a:t>对所有指令、取指操作的实现是相同的。</a:t>
            </a:r>
            <a:endParaRPr lang="en-US" altLang="zh-CN" dirty="0"/>
          </a:p>
          <a:p>
            <a:pPr>
              <a:defRPr/>
            </a:pPr>
            <a:r>
              <a:rPr lang="zh-CN" altLang="en-US" dirty="0"/>
              <a:t>由于现代计算机的主存储器容量比较大，所以它的读</a:t>
            </a:r>
            <a:r>
              <a:rPr lang="en-US" altLang="zh-CN" dirty="0"/>
              <a:t>/</a:t>
            </a:r>
            <a:r>
              <a:rPr lang="zh-CN" altLang="en-US" dirty="0"/>
              <a:t>写操作速度明显低于运算和逻辑电路。</a:t>
            </a:r>
            <a:endParaRPr lang="en-US" altLang="zh-CN" dirty="0"/>
          </a:p>
          <a:p>
            <a:pPr>
              <a:defRPr/>
            </a:pPr>
            <a:r>
              <a:rPr lang="zh-CN" altLang="en-US" dirty="0"/>
              <a:t>在微机中，经常插入等待周期，以匹配两者的时间差距。</a:t>
            </a:r>
            <a:endParaRPr lang="en-US" altLang="zh-CN" dirty="0"/>
          </a:p>
          <a:p>
            <a:pPr>
              <a:defRPr/>
            </a:pPr>
            <a:r>
              <a:rPr lang="zh-CN" altLang="en-US" dirty="0"/>
              <a:t>为减少或消除等待时间</a:t>
            </a:r>
            <a:r>
              <a:rPr lang="en-US" altLang="zh-CN" dirty="0"/>
              <a:t>(</a:t>
            </a:r>
            <a:r>
              <a:rPr lang="zh-CN" altLang="en-US" dirty="0"/>
              <a:t>完全消除不容易实现</a:t>
            </a:r>
            <a:r>
              <a:rPr lang="en-US" altLang="zh-CN" dirty="0"/>
              <a:t>)</a:t>
            </a:r>
            <a:r>
              <a:rPr lang="zh-CN" altLang="en-US" dirty="0"/>
              <a:t>，无论是 </a:t>
            </a:r>
            <a:r>
              <a:rPr lang="en-US" altLang="zh-CN" dirty="0"/>
              <a:t>CISC</a:t>
            </a:r>
            <a:r>
              <a:rPr lang="zh-CN" altLang="en-US" dirty="0"/>
              <a:t>或</a:t>
            </a:r>
            <a:r>
              <a:rPr lang="en-US" altLang="zh-CN" dirty="0"/>
              <a:t>RISC</a:t>
            </a:r>
            <a:r>
              <a:rPr lang="zh-CN" altLang="en-US" dirty="0"/>
              <a:t>可以采取指令预取或</a:t>
            </a:r>
            <a:r>
              <a:rPr lang="en-US" altLang="zh-CN" dirty="0"/>
              <a:t>cache </a:t>
            </a:r>
            <a:r>
              <a:rPr lang="zh-CN" altLang="en-US" dirty="0"/>
              <a:t>存储器两种方法。 </a:t>
            </a:r>
          </a:p>
          <a:p>
            <a:endParaRPr kumimoji="1" lang="zh-CN" altLang="en-US" dirty="0"/>
          </a:p>
        </p:txBody>
      </p:sp>
    </p:spTree>
    <p:extLst>
      <p:ext uri="{BB962C8B-B14F-4D97-AF65-F5344CB8AC3E}">
        <p14:creationId xmlns:p14="http://schemas.microsoft.com/office/powerpoint/2010/main" val="20787208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流水线组织</a:t>
            </a:r>
          </a:p>
        </p:txBody>
      </p:sp>
      <p:sp>
        <p:nvSpPr>
          <p:cNvPr id="3" name="Content Placeholder 2"/>
          <p:cNvSpPr>
            <a:spLocks noGrp="1"/>
          </p:cNvSpPr>
          <p:nvPr>
            <p:ph idx="1"/>
          </p:nvPr>
        </p:nvSpPr>
        <p:spPr/>
        <p:txBody>
          <a:bodyPr>
            <a:normAutofit/>
          </a:bodyPr>
          <a:lstStyle/>
          <a:p>
            <a:pPr>
              <a:defRPr/>
            </a:pPr>
            <a:r>
              <a:rPr lang="en-US" altLang="zh-CN" dirty="0"/>
              <a:t>② </a:t>
            </a:r>
            <a:r>
              <a:rPr lang="zh-CN" altLang="en-US" dirty="0"/>
              <a:t>指令译码时间。</a:t>
            </a:r>
            <a:endParaRPr lang="en-US" altLang="zh-CN" dirty="0"/>
          </a:p>
          <a:p>
            <a:pPr>
              <a:defRPr/>
            </a:pPr>
            <a:r>
              <a:rPr lang="zh-CN" altLang="en-US" dirty="0"/>
              <a:t>由于设计 </a:t>
            </a:r>
            <a:r>
              <a:rPr lang="en-US" altLang="zh-CN" dirty="0"/>
              <a:t>RISC </a:t>
            </a:r>
            <a:r>
              <a:rPr lang="zh-CN" altLang="en-US" dirty="0"/>
              <a:t>指令系统时经过周密考虑，指令格式固定，所以译码时间较短。</a:t>
            </a:r>
            <a:endParaRPr lang="en-US" altLang="zh-CN" dirty="0"/>
          </a:p>
          <a:p>
            <a:pPr>
              <a:defRPr/>
            </a:pPr>
            <a:r>
              <a:rPr lang="zh-CN" altLang="en-US" dirty="0"/>
              <a:t>大部分控制信号经过一级与门和一级或门即可形成，所以译码不一定独占流水线的一段，可以与其他操作一起安排在流水线的某一段内。</a:t>
            </a:r>
            <a:endParaRPr lang="en-US" altLang="zh-CN" dirty="0"/>
          </a:p>
          <a:p>
            <a:pPr>
              <a:defRPr/>
            </a:pPr>
            <a:r>
              <a:rPr lang="en-US" altLang="zh-CN" dirty="0"/>
              <a:t>SPARC </a:t>
            </a:r>
            <a:r>
              <a:rPr lang="zh-CN" altLang="en-US" dirty="0"/>
              <a:t>将译码和</a:t>
            </a:r>
            <a:r>
              <a:rPr lang="zh-CN" altLang="en-US" dirty="0">
                <a:latin typeface="Arial" charset="0"/>
              </a:rPr>
              <a:t>“</a:t>
            </a:r>
            <a:r>
              <a:rPr lang="zh-CN" altLang="en-US" dirty="0"/>
              <a:t>从寄存器取数</a:t>
            </a:r>
            <a:r>
              <a:rPr lang="zh-CN" altLang="en-US" dirty="0">
                <a:latin typeface="Arial" charset="0"/>
              </a:rPr>
              <a:t>”</a:t>
            </a:r>
            <a:r>
              <a:rPr lang="zh-CN" altLang="en-US" dirty="0"/>
              <a:t>安排在同一段内。</a:t>
            </a:r>
          </a:p>
          <a:p>
            <a:endParaRPr kumimoji="1" lang="zh-CN" altLang="en-US" dirty="0"/>
          </a:p>
        </p:txBody>
      </p:sp>
    </p:spTree>
    <p:extLst>
      <p:ext uri="{BB962C8B-B14F-4D97-AF65-F5344CB8AC3E}">
        <p14:creationId xmlns:p14="http://schemas.microsoft.com/office/powerpoint/2010/main" val="6248543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流水线组织</a:t>
            </a:r>
          </a:p>
        </p:txBody>
      </p:sp>
      <p:sp>
        <p:nvSpPr>
          <p:cNvPr id="3" name="Content Placeholder 2"/>
          <p:cNvSpPr>
            <a:spLocks noGrp="1"/>
          </p:cNvSpPr>
          <p:nvPr>
            <p:ph idx="1"/>
          </p:nvPr>
        </p:nvSpPr>
        <p:spPr/>
        <p:txBody>
          <a:bodyPr/>
          <a:lstStyle/>
          <a:p>
            <a:r>
              <a:rPr lang="en-US" altLang="zh-CN" dirty="0"/>
              <a:t>③ </a:t>
            </a:r>
            <a:r>
              <a:rPr lang="zh-CN" altLang="en-US" dirty="0"/>
              <a:t>执行时间。</a:t>
            </a:r>
            <a:endParaRPr lang="en-US" altLang="zh-CN" dirty="0"/>
          </a:p>
          <a:p>
            <a:r>
              <a:rPr lang="zh-CN" altLang="en-US" dirty="0"/>
              <a:t>在 </a:t>
            </a:r>
            <a:r>
              <a:rPr lang="en-US" altLang="zh-CN" dirty="0"/>
              <a:t>RISC </a:t>
            </a:r>
            <a:r>
              <a:rPr lang="zh-CN" altLang="en-US" dirty="0"/>
              <a:t>中，利用 </a:t>
            </a:r>
            <a:r>
              <a:rPr lang="en-US" altLang="zh-CN" dirty="0"/>
              <a:t>ALU </a:t>
            </a:r>
            <a:r>
              <a:rPr lang="zh-CN" altLang="en-US" dirty="0"/>
              <a:t>进行运算的指令，基本上分成两类：</a:t>
            </a:r>
            <a:endParaRPr lang="en-US" altLang="zh-CN" dirty="0"/>
          </a:p>
          <a:p>
            <a:pPr lvl="1"/>
            <a:r>
              <a:rPr lang="zh-CN" altLang="en-US" dirty="0"/>
              <a:t>一类是算逻指令，对寄存器中的操作数进行运算后，结果仍送回寄存器；</a:t>
            </a:r>
            <a:endParaRPr lang="en-US" altLang="zh-CN" dirty="0"/>
          </a:p>
          <a:p>
            <a:pPr lvl="1"/>
            <a:r>
              <a:rPr lang="zh-CN" altLang="en-US" dirty="0"/>
              <a:t>另一类是访问存储器的 </a:t>
            </a:r>
            <a:r>
              <a:rPr lang="en-US" altLang="zh-CN" dirty="0"/>
              <a:t>Load/Store </a:t>
            </a:r>
            <a:r>
              <a:rPr lang="zh-CN" altLang="en-US" dirty="0"/>
              <a:t>指令或转移指令，需要对地址进行计算，但不处理数据。</a:t>
            </a:r>
          </a:p>
          <a:p>
            <a:endParaRPr kumimoji="1" lang="zh-CN" altLang="en-US" dirty="0"/>
          </a:p>
        </p:txBody>
      </p:sp>
    </p:spTree>
    <p:extLst>
      <p:ext uri="{BB962C8B-B14F-4D97-AF65-F5344CB8AC3E}">
        <p14:creationId xmlns:p14="http://schemas.microsoft.com/office/powerpoint/2010/main" val="732278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zh-CN" altLang="en-US" dirty="0"/>
              <a:t>指令执行过程举例</a:t>
            </a:r>
            <a:endParaRPr lang="en-US" dirty="0"/>
          </a:p>
        </p:txBody>
      </p:sp>
      <p:sp>
        <p:nvSpPr>
          <p:cNvPr id="6" name="Content Placeholder 5"/>
          <p:cNvSpPr>
            <a:spLocks noGrp="1"/>
          </p:cNvSpPr>
          <p:nvPr>
            <p:ph idx="1"/>
          </p:nvPr>
        </p:nvSpPr>
        <p:spPr>
          <a:xfrm>
            <a:off x="517164" y="2064776"/>
            <a:ext cx="2968986" cy="4112187"/>
          </a:xfrm>
        </p:spPr>
        <p:txBody>
          <a:bodyPr>
            <a:normAutofit fontScale="85000" lnSpcReduction="20000"/>
          </a:bodyPr>
          <a:lstStyle/>
          <a:p>
            <a:r>
              <a:rPr lang="en-US" altLang="zh-CN" dirty="0"/>
              <a:t>8</a:t>
            </a:r>
            <a:r>
              <a:rPr lang="zh-CN" altLang="en-US" dirty="0"/>
              <a:t>个通用寄存器</a:t>
            </a:r>
            <a:r>
              <a:rPr lang="en-US" altLang="zh-CN" dirty="0"/>
              <a:t>GR</a:t>
            </a:r>
          </a:p>
          <a:p>
            <a:r>
              <a:rPr lang="en-US" altLang="zh-CN" dirty="0"/>
              <a:t>1</a:t>
            </a:r>
            <a:r>
              <a:rPr lang="zh-CN" altLang="en-US" dirty="0"/>
              <a:t>个</a:t>
            </a:r>
            <a:r>
              <a:rPr lang="en-US" altLang="zh-CN" dirty="0"/>
              <a:t>ALU</a:t>
            </a:r>
          </a:p>
          <a:p>
            <a:r>
              <a:rPr lang="en-US" altLang="zh-CN" dirty="0"/>
              <a:t>4</a:t>
            </a:r>
            <a:r>
              <a:rPr lang="zh-CN" altLang="en-US" dirty="0"/>
              <a:t>个标志触发器</a:t>
            </a:r>
            <a:endParaRPr lang="en-US" altLang="zh-CN" dirty="0"/>
          </a:p>
          <a:p>
            <a:pPr lvl="1"/>
            <a:r>
              <a:rPr lang="en-US" altLang="zh-CN" dirty="0"/>
              <a:t>N(</a:t>
            </a:r>
            <a:r>
              <a:rPr lang="zh-CN" altLang="en-US" dirty="0"/>
              <a:t>负数</a:t>
            </a:r>
            <a:r>
              <a:rPr lang="en-US" altLang="zh-CN" dirty="0"/>
              <a:t>)</a:t>
            </a:r>
            <a:endParaRPr lang="zh-CN" altLang="en-US" dirty="0"/>
          </a:p>
          <a:p>
            <a:pPr lvl="1"/>
            <a:r>
              <a:rPr lang="en-US" altLang="zh-CN" dirty="0"/>
              <a:t>Z(</a:t>
            </a:r>
            <a:r>
              <a:rPr lang="zh-CN" altLang="en-US" dirty="0"/>
              <a:t>零</a:t>
            </a:r>
            <a:r>
              <a:rPr lang="en-US" altLang="zh-CN" dirty="0"/>
              <a:t>)</a:t>
            </a:r>
            <a:endParaRPr lang="zh-CN" altLang="en-US" dirty="0"/>
          </a:p>
          <a:p>
            <a:pPr lvl="1"/>
            <a:r>
              <a:rPr lang="en-US" altLang="zh-CN" dirty="0"/>
              <a:t>V(</a:t>
            </a:r>
            <a:r>
              <a:rPr lang="zh-CN" altLang="en-US" dirty="0"/>
              <a:t>溢出</a:t>
            </a:r>
            <a:r>
              <a:rPr lang="en-US" altLang="zh-CN" dirty="0"/>
              <a:t>)</a:t>
            </a:r>
            <a:endParaRPr lang="zh-CN" altLang="en-US" dirty="0"/>
          </a:p>
          <a:p>
            <a:pPr lvl="1"/>
            <a:r>
              <a:rPr lang="en-US" altLang="zh-CN" dirty="0"/>
              <a:t>C(</a:t>
            </a:r>
            <a:r>
              <a:rPr lang="zh-CN" altLang="en-US" dirty="0"/>
              <a:t>进位</a:t>
            </a:r>
            <a:r>
              <a:rPr lang="en-US" altLang="zh-CN" dirty="0"/>
              <a:t>)</a:t>
            </a:r>
          </a:p>
          <a:p>
            <a:r>
              <a:rPr lang="zh-CN" altLang="en-US" dirty="0"/>
              <a:t>符号</a:t>
            </a:r>
            <a:endParaRPr lang="en-US" altLang="zh-CN" dirty="0"/>
          </a:p>
          <a:p>
            <a:pPr lvl="1"/>
            <a:r>
              <a:rPr lang="en-US" altLang="zh-CN" dirty="0"/>
              <a:t>“•”</a:t>
            </a:r>
            <a:r>
              <a:rPr lang="zh-CN" altLang="en-US" dirty="0"/>
              <a:t>：两线相接</a:t>
            </a:r>
            <a:endParaRPr lang="en-US" altLang="zh-CN" dirty="0"/>
          </a:p>
          <a:p>
            <a:pPr lvl="1"/>
            <a:r>
              <a:rPr lang="en-US" altLang="zh-CN" dirty="0"/>
              <a:t>“O”</a:t>
            </a:r>
            <a:r>
              <a:rPr lang="zh-CN" altLang="en-US" dirty="0"/>
              <a:t>：受控制的与门</a:t>
            </a:r>
            <a:endParaRPr lang="en-US" altLang="zh-CN" dirty="0"/>
          </a:p>
          <a:p>
            <a:pPr lvl="1"/>
            <a:r>
              <a:rPr lang="en-US" altLang="zh-CN" dirty="0"/>
              <a:t>“*”</a:t>
            </a:r>
            <a:r>
              <a:rPr lang="zh-CN" altLang="en-US" dirty="0"/>
              <a:t>：控制命令</a:t>
            </a:r>
            <a:endParaRPr lang="en-US" altLang="zh-CN" dirty="0"/>
          </a:p>
          <a:p>
            <a:r>
              <a:rPr lang="zh-CN" altLang="en-US" dirty="0"/>
              <a:t>指令格式</a:t>
            </a:r>
          </a:p>
          <a:p>
            <a:endParaRPr lang="en-US" dirty="0"/>
          </a:p>
        </p:txBody>
      </p:sp>
      <p:pic>
        <p:nvPicPr>
          <p:cNvPr id="32769" name="Picture 1" descr="f4.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6150" y="1815704"/>
            <a:ext cx="5657850" cy="436125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65662" y="6301978"/>
            <a:ext cx="4302165" cy="320262"/>
            <a:chOff x="628650" y="6176963"/>
            <a:chExt cx="4302165" cy="320262"/>
          </a:xfrm>
        </p:grpSpPr>
        <p:sp>
          <p:nvSpPr>
            <p:cNvPr id="2" name="Rectangle 1"/>
            <p:cNvSpPr/>
            <p:nvPr/>
          </p:nvSpPr>
          <p:spPr>
            <a:xfrm>
              <a:off x="628650" y="6176963"/>
              <a:ext cx="980231" cy="3164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操作码</a:t>
              </a:r>
              <a:endParaRPr lang="en-US" dirty="0"/>
            </a:p>
          </p:txBody>
        </p:sp>
        <p:sp>
          <p:nvSpPr>
            <p:cNvPr id="7" name="Rectangle 6"/>
            <p:cNvSpPr/>
            <p:nvPr/>
          </p:nvSpPr>
          <p:spPr>
            <a:xfrm>
              <a:off x="1608881" y="6176963"/>
              <a:ext cx="980231" cy="3164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rs,rd</a:t>
              </a:r>
              <a:endParaRPr lang="en-US" dirty="0"/>
            </a:p>
          </p:txBody>
        </p:sp>
        <p:sp>
          <p:nvSpPr>
            <p:cNvPr id="8" name="Rectangle 7"/>
            <p:cNvSpPr/>
            <p:nvPr/>
          </p:nvSpPr>
          <p:spPr>
            <a:xfrm>
              <a:off x="2589112" y="6180791"/>
              <a:ext cx="980231" cy="3164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rs1</a:t>
              </a:r>
              <a:endParaRPr lang="en-US" dirty="0"/>
            </a:p>
          </p:txBody>
        </p:sp>
        <p:sp>
          <p:nvSpPr>
            <p:cNvPr id="9" name="Rectangle 8"/>
            <p:cNvSpPr/>
            <p:nvPr/>
          </p:nvSpPr>
          <p:spPr>
            <a:xfrm>
              <a:off x="3569343" y="6184619"/>
              <a:ext cx="1361472" cy="3087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a:t>Imm</a:t>
              </a:r>
              <a:r>
                <a:rPr lang="en-US" altLang="zh-CN" dirty="0"/>
                <a:t>(</a:t>
              </a:r>
              <a:r>
                <a:rPr lang="zh-CN" altLang="en-US" dirty="0"/>
                <a:t>或</a:t>
              </a:r>
              <a:r>
                <a:rPr lang="en-US" altLang="zh-CN" dirty="0" err="1"/>
                <a:t>Disp</a:t>
              </a:r>
              <a:r>
                <a:rPr lang="en-US" altLang="zh-CN" dirty="0"/>
                <a:t>)</a:t>
              </a:r>
              <a:endParaRPr lang="en-US" dirty="0"/>
            </a:p>
          </p:txBody>
        </p:sp>
      </p:grpSp>
    </p:spTree>
    <p:extLst>
      <p:ext uri="{BB962C8B-B14F-4D97-AF65-F5344CB8AC3E}">
        <p14:creationId xmlns:p14="http://schemas.microsoft.com/office/powerpoint/2010/main" val="39534779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流水线组织</a:t>
            </a:r>
          </a:p>
        </p:txBody>
      </p:sp>
      <p:sp>
        <p:nvSpPr>
          <p:cNvPr id="3" name="Content Placeholder 2"/>
          <p:cNvSpPr>
            <a:spLocks noGrp="1"/>
          </p:cNvSpPr>
          <p:nvPr>
            <p:ph idx="1"/>
          </p:nvPr>
        </p:nvSpPr>
        <p:spPr/>
        <p:txBody>
          <a:bodyPr/>
          <a:lstStyle/>
          <a:p>
            <a:pPr>
              <a:defRPr/>
            </a:pPr>
            <a:r>
              <a:rPr lang="en-US" altLang="zh-CN" dirty="0"/>
              <a:t>(2) SPARC </a:t>
            </a:r>
            <a:r>
              <a:rPr lang="zh-CN" altLang="en-US" dirty="0"/>
              <a:t>指令流水线分析</a:t>
            </a:r>
          </a:p>
          <a:p>
            <a:pPr>
              <a:defRPr/>
            </a:pPr>
            <a:r>
              <a:rPr lang="en-US" altLang="zh-CN" dirty="0"/>
              <a:t>SPARC </a:t>
            </a:r>
            <a:r>
              <a:rPr lang="zh-CN" altLang="en-US" dirty="0"/>
              <a:t>与存储器之间的数据传送宽度为</a:t>
            </a:r>
            <a:r>
              <a:rPr lang="en-US" altLang="zh-CN" dirty="0"/>
              <a:t>32</a:t>
            </a:r>
            <a:r>
              <a:rPr lang="zh-CN" altLang="en-US" dirty="0"/>
              <a:t>位，所以一次访存能取出一条指令或存取一个</a:t>
            </a:r>
            <a:r>
              <a:rPr lang="en-US" altLang="zh-CN" dirty="0"/>
              <a:t>32</a:t>
            </a:r>
            <a:r>
              <a:rPr lang="zh-CN" altLang="en-US" dirty="0"/>
              <a:t>位字长的数据。在存储系统中只设置一个 </a:t>
            </a:r>
            <a:r>
              <a:rPr lang="en-US" altLang="zh-CN" dirty="0"/>
              <a:t>cache</a:t>
            </a:r>
            <a:r>
              <a:rPr lang="zh-CN" altLang="en-US" dirty="0"/>
              <a:t>，因此取指和存取数据不能同时进行。</a:t>
            </a:r>
          </a:p>
        </p:txBody>
      </p:sp>
    </p:spTree>
    <p:extLst>
      <p:ext uri="{BB962C8B-B14F-4D97-AF65-F5344CB8AC3E}">
        <p14:creationId xmlns:p14="http://schemas.microsoft.com/office/powerpoint/2010/main" val="1746879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流水线组织</a:t>
            </a:r>
          </a:p>
        </p:txBody>
      </p:sp>
      <p:sp>
        <p:nvSpPr>
          <p:cNvPr id="3" name="Content Placeholder 2"/>
          <p:cNvSpPr>
            <a:spLocks noGrp="1"/>
          </p:cNvSpPr>
          <p:nvPr>
            <p:ph idx="1"/>
          </p:nvPr>
        </p:nvSpPr>
        <p:spPr/>
        <p:txBody>
          <a:bodyPr/>
          <a:lstStyle/>
          <a:p>
            <a:r>
              <a:rPr lang="zh-CN" altLang="en-US" dirty="0"/>
              <a:t>单周期流水线</a:t>
            </a:r>
            <a:r>
              <a:rPr kumimoji="1" lang="zh-CN" altLang="en-US" dirty="0"/>
              <a:t>：</a:t>
            </a:r>
            <a:r>
              <a:rPr lang="en-US" altLang="zh-CN" dirty="0"/>
              <a:t>SPARC </a:t>
            </a:r>
            <a:r>
              <a:rPr lang="zh-CN" altLang="en-US" dirty="0"/>
              <a:t>的大部分指令按四级流水线工作，每个周期完成一条指令</a:t>
            </a:r>
            <a:endParaRPr kumimoji="1" lang="zh-CN" alt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64338527"/>
              </p:ext>
            </p:extLst>
          </p:nvPr>
        </p:nvGraphicFramePr>
        <p:xfrm>
          <a:off x="190500" y="2838450"/>
          <a:ext cx="8763000" cy="4019550"/>
        </p:xfrm>
        <a:graphic>
          <a:graphicData uri="http://schemas.openxmlformats.org/presentationml/2006/ole">
            <mc:AlternateContent xmlns:mc="http://schemas.openxmlformats.org/markup-compatibility/2006">
              <mc:Choice xmlns:v="urn:schemas-microsoft-com:vml" Requires="v">
                <p:oleObj name="位图图像" r:id="rId2" imgW="8942857" imgH="4019048" progId="Paint.Picture">
                  <p:embed/>
                </p:oleObj>
              </mc:Choice>
              <mc:Fallback>
                <p:oleObj name="位图图像" r:id="rId2" imgW="8942857" imgH="4019048"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2838450"/>
                        <a:ext cx="8763000" cy="401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0173784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流水线组织</a:t>
            </a:r>
          </a:p>
        </p:txBody>
      </p:sp>
      <p:sp>
        <p:nvSpPr>
          <p:cNvPr id="3" name="Content Placeholder 2"/>
          <p:cNvSpPr>
            <a:spLocks noGrp="1"/>
          </p:cNvSpPr>
          <p:nvPr>
            <p:ph idx="1"/>
          </p:nvPr>
        </p:nvSpPr>
        <p:spPr/>
        <p:txBody>
          <a:bodyPr/>
          <a:lstStyle/>
          <a:p>
            <a:r>
              <a:rPr lang="zh-CN" altLang="en-US" dirty="0"/>
              <a:t>双周期流水线</a:t>
            </a:r>
            <a:endParaRPr lang="en-US" altLang="zh-CN" dirty="0"/>
          </a:p>
          <a:p>
            <a:pPr lvl="1"/>
            <a:r>
              <a:rPr lang="zh-CN" altLang="en-US" dirty="0"/>
              <a:t>由于</a:t>
            </a:r>
            <a:r>
              <a:rPr lang="en-US" altLang="zh-CN" dirty="0"/>
              <a:t>Load/Store</a:t>
            </a:r>
            <a:r>
              <a:rPr lang="zh-CN" altLang="en-US" dirty="0"/>
              <a:t>指令需要访存，因此需要延长</a:t>
            </a:r>
            <a:r>
              <a:rPr lang="en-US" altLang="zh-CN" dirty="0"/>
              <a:t>2</a:t>
            </a:r>
            <a:r>
              <a:rPr lang="zh-CN" altLang="en-US" dirty="0"/>
              <a:t>个周期。</a:t>
            </a:r>
            <a:endParaRPr lang="en-US" altLang="zh-CN" dirty="0"/>
          </a:p>
          <a:p>
            <a:pPr lvl="1"/>
            <a:r>
              <a:rPr lang="zh-CN" altLang="en-US" dirty="0"/>
              <a:t>在译码器译到</a:t>
            </a:r>
            <a:r>
              <a:rPr lang="en-US" altLang="zh-CN" dirty="0"/>
              <a:t>load/store</a:t>
            </a:r>
            <a:r>
              <a:rPr lang="zh-CN" altLang="en-US" dirty="0"/>
              <a:t>指令时，自动插入一个内部操作指令（</a:t>
            </a:r>
            <a:r>
              <a:rPr lang="en-US" altLang="zh-CN" dirty="0"/>
              <a:t>help1</a:t>
            </a:r>
            <a:r>
              <a:rPr lang="zh-CN" altLang="en-US" dirty="0"/>
              <a:t>指令），这种一条指令需要占用</a:t>
            </a:r>
            <a:r>
              <a:rPr lang="en-US" altLang="zh-CN" dirty="0"/>
              <a:t>2</a:t>
            </a:r>
            <a:r>
              <a:rPr lang="zh-CN" altLang="en-US" dirty="0"/>
              <a:t>个指令周期时间，称为双周期指令。</a:t>
            </a:r>
            <a:endParaRPr kumimoji="1" lang="zh-CN" alt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331731154"/>
              </p:ext>
            </p:extLst>
          </p:nvPr>
        </p:nvGraphicFramePr>
        <p:xfrm>
          <a:off x="1056549" y="3809169"/>
          <a:ext cx="7031161" cy="3048831"/>
        </p:xfrm>
        <a:graphic>
          <a:graphicData uri="http://schemas.openxmlformats.org/presentationml/2006/ole">
            <mc:AlternateContent xmlns:mc="http://schemas.openxmlformats.org/markup-compatibility/2006">
              <mc:Choice xmlns:v="urn:schemas-microsoft-com:vml" Requires="v">
                <p:oleObj name="位图图像" r:id="rId2" imgW="8764223" imgH="3801006" progId="Paint.Picture">
                  <p:embed/>
                </p:oleObj>
              </mc:Choice>
              <mc:Fallback>
                <p:oleObj name="位图图像" r:id="rId2" imgW="8764223" imgH="3801006"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549" y="3809169"/>
                        <a:ext cx="7031161" cy="304883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7414412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646387"/>
          </a:xfrm>
        </p:spPr>
        <p:txBody>
          <a:bodyPr>
            <a:normAutofit fontScale="90000"/>
          </a:bodyPr>
          <a:lstStyle/>
          <a:p>
            <a:r>
              <a:rPr kumimoji="1" lang="en-US" altLang="zh-CN" dirty="0"/>
              <a:t>Pentium</a:t>
            </a:r>
            <a:r>
              <a:rPr kumimoji="1" lang="zh-CN" altLang="en-US" dirty="0"/>
              <a:t>微处理器</a:t>
            </a:r>
          </a:p>
        </p:txBody>
      </p:sp>
      <p:sp>
        <p:nvSpPr>
          <p:cNvPr id="3" name="Content Placeholder 2"/>
          <p:cNvSpPr>
            <a:spLocks noGrp="1"/>
          </p:cNvSpPr>
          <p:nvPr>
            <p:ph idx="1"/>
          </p:nvPr>
        </p:nvSpPr>
        <p:spPr/>
        <p:txBody>
          <a:bodyPr/>
          <a:lstStyle/>
          <a:p>
            <a:endParaRPr kumimoji="1" lang="zh-CN" altLang="en-US"/>
          </a:p>
        </p:txBody>
      </p:sp>
      <p:graphicFrame>
        <p:nvGraphicFramePr>
          <p:cNvPr id="4" name="Object 3"/>
          <p:cNvGraphicFramePr>
            <a:graphicFrameLocks noChangeAspect="1"/>
          </p:cNvGraphicFramePr>
          <p:nvPr>
            <p:extLst>
              <p:ext uri="{D42A27DB-BD31-4B8C-83A1-F6EECF244321}">
                <p14:modId xmlns:p14="http://schemas.microsoft.com/office/powerpoint/2010/main" val="2002683970"/>
              </p:ext>
            </p:extLst>
          </p:nvPr>
        </p:nvGraphicFramePr>
        <p:xfrm>
          <a:off x="1597329" y="646387"/>
          <a:ext cx="5949341" cy="6211614"/>
        </p:xfrm>
        <a:graphic>
          <a:graphicData uri="http://schemas.openxmlformats.org/presentationml/2006/ole">
            <mc:AlternateContent xmlns:mc="http://schemas.openxmlformats.org/markup-compatibility/2006">
              <mc:Choice xmlns:v="urn:schemas-microsoft-com:vml" Requires="v">
                <p:oleObj name="位图图像" r:id="rId2" imgW="8516539" imgH="9240540" progId="Paint.Picture">
                  <p:embed/>
                </p:oleObj>
              </mc:Choice>
              <mc:Fallback>
                <p:oleObj name="位图图像" r:id="rId2" imgW="8516539" imgH="9240540"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7329" y="646387"/>
                        <a:ext cx="5949341" cy="621161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309362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zh-CN" dirty="0"/>
              <a:t>6.7</a:t>
            </a:r>
            <a:r>
              <a:rPr lang="zh-CN" altLang="en-US" dirty="0"/>
              <a:t> 计算机的供电</a:t>
            </a:r>
            <a:endParaRPr kumimoji="1" lang="zh-CN" altLang="en-US" dirty="0"/>
          </a:p>
        </p:txBody>
      </p:sp>
      <p:sp>
        <p:nvSpPr>
          <p:cNvPr id="5" name="Subtitle 4"/>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12694849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计算机的供电</a:t>
            </a:r>
          </a:p>
        </p:txBody>
      </p:sp>
      <p:sp>
        <p:nvSpPr>
          <p:cNvPr id="3" name="Content Placeholder 2"/>
          <p:cNvSpPr>
            <a:spLocks noGrp="1"/>
          </p:cNvSpPr>
          <p:nvPr>
            <p:ph idx="1"/>
          </p:nvPr>
        </p:nvSpPr>
        <p:spPr/>
        <p:txBody>
          <a:bodyPr/>
          <a:lstStyle/>
          <a:p>
            <a:r>
              <a:rPr lang="zh-CN" altLang="en-US" dirty="0"/>
              <a:t>计算机的直流电源是由交流电源经过整流、稳压而得到的。</a:t>
            </a:r>
            <a:endParaRPr lang="en-US" altLang="zh-CN" dirty="0"/>
          </a:p>
          <a:p>
            <a:r>
              <a:rPr lang="zh-CN" altLang="en-US" dirty="0"/>
              <a:t>一般逻辑电路需要</a:t>
            </a:r>
            <a:r>
              <a:rPr lang="en-US" altLang="zh-CN" dirty="0"/>
              <a:t>+5V</a:t>
            </a:r>
            <a:r>
              <a:rPr lang="zh-CN" altLang="en-US" dirty="0"/>
              <a:t>直流电压。</a:t>
            </a:r>
            <a:endParaRPr lang="en-US" altLang="zh-CN" dirty="0"/>
          </a:p>
          <a:p>
            <a:r>
              <a:rPr lang="zh-CN" altLang="en-US" dirty="0"/>
              <a:t>为了满足动态存储器、 磁盘驱动器、 通信适配器等电路的需要，通常还要提供</a:t>
            </a:r>
            <a:r>
              <a:rPr lang="en-US" altLang="zh-CN" dirty="0"/>
              <a:t>-5V</a:t>
            </a:r>
            <a:r>
              <a:rPr lang="zh-CN" altLang="en-US" dirty="0"/>
              <a:t>，</a:t>
            </a:r>
            <a:r>
              <a:rPr lang="en-US" altLang="zh-CN" dirty="0"/>
              <a:t>+12V</a:t>
            </a:r>
            <a:r>
              <a:rPr lang="zh-CN" altLang="en-US" dirty="0"/>
              <a:t>和</a:t>
            </a:r>
            <a:r>
              <a:rPr lang="en-US" altLang="zh-CN" dirty="0"/>
              <a:t>-12V</a:t>
            </a:r>
            <a:r>
              <a:rPr lang="zh-CN" altLang="en-US" dirty="0"/>
              <a:t>等直流电流。</a:t>
            </a:r>
            <a:endParaRPr lang="en-US" altLang="zh-CN" dirty="0"/>
          </a:p>
          <a:p>
            <a:r>
              <a:rPr lang="zh-CN" altLang="en-US" dirty="0"/>
              <a:t>为了减少机器功耗，电源朝着降低电压值方向发展，例如将</a:t>
            </a:r>
            <a:r>
              <a:rPr lang="en-US" altLang="zh-CN" dirty="0"/>
              <a:t>+5V</a:t>
            </a:r>
            <a:r>
              <a:rPr lang="zh-CN" altLang="en-US" dirty="0"/>
              <a:t>降低到</a:t>
            </a:r>
            <a:r>
              <a:rPr lang="en-US" altLang="zh-CN" dirty="0"/>
              <a:t>3. 5V</a:t>
            </a:r>
            <a:r>
              <a:rPr lang="zh-CN" altLang="en-US" dirty="0"/>
              <a:t>、</a:t>
            </a:r>
            <a:r>
              <a:rPr lang="en-US" altLang="zh-CN" dirty="0"/>
              <a:t>1.8V</a:t>
            </a:r>
            <a:r>
              <a:rPr lang="zh-CN" altLang="en-US" dirty="0"/>
              <a:t>。</a:t>
            </a:r>
            <a:endParaRPr kumimoji="1" lang="zh-CN" altLang="en-US" dirty="0"/>
          </a:p>
        </p:txBody>
      </p:sp>
    </p:spTree>
    <p:extLst>
      <p:ext uri="{BB962C8B-B14F-4D97-AF65-F5344CB8AC3E}">
        <p14:creationId xmlns:p14="http://schemas.microsoft.com/office/powerpoint/2010/main" val="15982843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不间断电源</a:t>
            </a:r>
            <a:r>
              <a:rPr lang="en-US" altLang="zh-CN" dirty="0"/>
              <a:t>(uninterrupted power supply</a:t>
            </a:r>
            <a:r>
              <a:rPr lang="zh-CN" altLang="en-US" dirty="0"/>
              <a:t>，</a:t>
            </a:r>
            <a:r>
              <a:rPr lang="en-US" altLang="zh-CN" dirty="0"/>
              <a:t>UPS)</a:t>
            </a:r>
            <a:endParaRPr kumimoji="1" lang="zh-CN" altLang="en-US" dirty="0"/>
          </a:p>
        </p:txBody>
      </p:sp>
      <p:sp>
        <p:nvSpPr>
          <p:cNvPr id="3" name="Content Placeholder 2"/>
          <p:cNvSpPr>
            <a:spLocks noGrp="1"/>
          </p:cNvSpPr>
          <p:nvPr>
            <p:ph idx="1"/>
          </p:nvPr>
        </p:nvSpPr>
        <p:spPr/>
        <p:txBody>
          <a:bodyPr/>
          <a:lstStyle/>
          <a:p>
            <a:r>
              <a:rPr lang="en-US" altLang="zh-CN" dirty="0"/>
              <a:t>UPS</a:t>
            </a:r>
            <a:r>
              <a:rPr lang="zh-CN" altLang="en-US" dirty="0"/>
              <a:t>分成后备式和在线式两类</a:t>
            </a:r>
            <a:endParaRPr lang="en-US" altLang="zh-CN" dirty="0"/>
          </a:p>
          <a:p>
            <a:pPr lvl="1"/>
            <a:r>
              <a:rPr lang="zh-CN" altLang="en-US" dirty="0"/>
              <a:t>在线式</a:t>
            </a:r>
            <a:r>
              <a:rPr lang="en-US" altLang="zh-CN" dirty="0"/>
              <a:t>UPS</a:t>
            </a:r>
            <a:r>
              <a:rPr lang="zh-CN" altLang="en-US" dirty="0"/>
              <a:t>主要用于大型计算机网络通信设备、控制系统等的供电</a:t>
            </a:r>
            <a:endParaRPr lang="en-US" altLang="zh-CN" dirty="0"/>
          </a:p>
          <a:p>
            <a:pPr lvl="1"/>
            <a:endParaRPr kumimoji="1" lang="zh-CN" alt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725036392"/>
              </p:ext>
            </p:extLst>
          </p:nvPr>
        </p:nvGraphicFramePr>
        <p:xfrm>
          <a:off x="1280894" y="3184634"/>
          <a:ext cx="6576828" cy="3673366"/>
        </p:xfrm>
        <a:graphic>
          <a:graphicData uri="http://schemas.openxmlformats.org/presentationml/2006/ole">
            <mc:AlternateContent xmlns:mc="http://schemas.openxmlformats.org/markup-compatibility/2006">
              <mc:Choice xmlns:v="urn:schemas-microsoft-com:vml" Requires="v">
                <p:oleObj name="位图图像" r:id="rId3" imgW="8476190" imgH="4858428" progId="Paint.Picture">
                  <p:embed/>
                </p:oleObj>
              </mc:Choice>
              <mc:Fallback>
                <p:oleObj name="位图图像" r:id="rId3" imgW="8476190" imgH="4858428"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894" y="3184634"/>
                        <a:ext cx="6576828" cy="367336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076816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descr="f5.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7222" y="763929"/>
            <a:ext cx="4096778" cy="60886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zh-CN" altLang="en-US" dirty="0"/>
              <a:t>加法指令的执行过程</a:t>
            </a:r>
            <a:endParaRPr lang="en-US" dirty="0"/>
          </a:p>
        </p:txBody>
      </p:sp>
      <p:sp>
        <p:nvSpPr>
          <p:cNvPr id="5" name="Content Placeholder 4"/>
          <p:cNvSpPr>
            <a:spLocks noGrp="1"/>
          </p:cNvSpPr>
          <p:nvPr>
            <p:ph idx="1"/>
          </p:nvPr>
        </p:nvSpPr>
        <p:spPr>
          <a:xfrm>
            <a:off x="368300" y="1825625"/>
            <a:ext cx="5137150" cy="4351338"/>
          </a:xfrm>
        </p:spPr>
        <p:txBody>
          <a:bodyPr>
            <a:normAutofit lnSpcReduction="10000"/>
          </a:bodyPr>
          <a:lstStyle/>
          <a:p>
            <a:r>
              <a:rPr lang="zh-CN" altLang="en-US" dirty="0"/>
              <a:t>加法指令完成以下操作：</a:t>
            </a:r>
          </a:p>
          <a:p>
            <a:r>
              <a:rPr lang="zh-CN" altLang="en-US" dirty="0"/>
              <a:t>①从存储器取指令，送入指令寄存器，并进行操作码译码</a:t>
            </a:r>
            <a:endParaRPr lang="en-US" altLang="zh-CN" dirty="0"/>
          </a:p>
          <a:p>
            <a:pPr lvl="1"/>
            <a:r>
              <a:rPr lang="en-US" altLang="zh-CN" dirty="0"/>
              <a:t>PC</a:t>
            </a:r>
            <a:r>
              <a:rPr lang="en-US" altLang="zh-CN" dirty="0">
                <a:sym typeface="Wingdings"/>
              </a:rPr>
              <a:t>AB, W/R=0, M/IO=1</a:t>
            </a:r>
          </a:p>
          <a:p>
            <a:pPr lvl="1"/>
            <a:r>
              <a:rPr lang="en-US" altLang="zh-CN" dirty="0">
                <a:sym typeface="Wingdings"/>
              </a:rPr>
              <a:t>DBIR</a:t>
            </a:r>
          </a:p>
          <a:p>
            <a:pPr lvl="1"/>
            <a:r>
              <a:rPr lang="en-US" altLang="zh-CN" dirty="0">
                <a:sym typeface="Wingdings"/>
              </a:rPr>
              <a:t>PC+1</a:t>
            </a:r>
            <a:endParaRPr lang="zh-CN" altLang="en-US" dirty="0"/>
          </a:p>
          <a:p>
            <a:r>
              <a:rPr lang="zh-CN" altLang="en-US" dirty="0"/>
              <a:t>②计算数据地址，将计算得到的有效地址送地址寄存器</a:t>
            </a:r>
            <a:r>
              <a:rPr lang="en-US" altLang="zh-CN" dirty="0"/>
              <a:t>AR</a:t>
            </a:r>
          </a:p>
          <a:p>
            <a:pPr lvl="1"/>
            <a:r>
              <a:rPr lang="en-US" altLang="zh-CN" dirty="0"/>
              <a:t>rs1</a:t>
            </a:r>
            <a:r>
              <a:rPr lang="en-US" altLang="zh-CN" dirty="0">
                <a:sym typeface="Wingdings"/>
              </a:rPr>
              <a:t>GR, (rs1)ALU, </a:t>
            </a:r>
            <a:r>
              <a:rPr lang="en-US" altLang="zh-CN" dirty="0" err="1">
                <a:sym typeface="Wingdings"/>
              </a:rPr>
              <a:t>dispALU</a:t>
            </a:r>
            <a:endParaRPr lang="en-US" altLang="zh-CN" dirty="0">
              <a:sym typeface="Wingdings"/>
            </a:endParaRPr>
          </a:p>
          <a:p>
            <a:pPr lvl="1"/>
            <a:r>
              <a:rPr lang="en-US" altLang="zh-CN" dirty="0">
                <a:sym typeface="Wingdings"/>
              </a:rPr>
              <a:t>“+”</a:t>
            </a:r>
          </a:p>
          <a:p>
            <a:pPr lvl="1"/>
            <a:r>
              <a:rPr lang="en-US" altLang="zh-CN" dirty="0">
                <a:sym typeface="Wingdings"/>
              </a:rPr>
              <a:t>ALUAR</a:t>
            </a:r>
            <a:endParaRPr lang="zh-CN" altLang="en-US" dirty="0"/>
          </a:p>
          <a:p>
            <a:endParaRPr lang="en-US" dirty="0"/>
          </a:p>
        </p:txBody>
      </p:sp>
    </p:spTree>
    <p:extLst>
      <p:ext uri="{BB962C8B-B14F-4D97-AF65-F5344CB8AC3E}">
        <p14:creationId xmlns:p14="http://schemas.microsoft.com/office/powerpoint/2010/main" val="296020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descr="f5.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7222" y="763929"/>
            <a:ext cx="4096778" cy="60886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zh-CN" altLang="en-US" dirty="0"/>
              <a:t>加法指令的执行过程</a:t>
            </a:r>
            <a:endParaRPr lang="en-US" dirty="0"/>
          </a:p>
        </p:txBody>
      </p:sp>
      <p:sp>
        <p:nvSpPr>
          <p:cNvPr id="5" name="Content Placeholder 4"/>
          <p:cNvSpPr>
            <a:spLocks noGrp="1"/>
          </p:cNvSpPr>
          <p:nvPr>
            <p:ph idx="1"/>
          </p:nvPr>
        </p:nvSpPr>
        <p:spPr>
          <a:xfrm>
            <a:off x="368300" y="1825625"/>
            <a:ext cx="5137150" cy="4351338"/>
          </a:xfrm>
        </p:spPr>
        <p:txBody>
          <a:bodyPr>
            <a:normAutofit/>
          </a:bodyPr>
          <a:lstStyle/>
          <a:p>
            <a:r>
              <a:rPr lang="zh-CN" altLang="en-US" dirty="0"/>
              <a:t>③到存储器取数</a:t>
            </a:r>
            <a:endParaRPr lang="en-US" altLang="zh-CN" dirty="0"/>
          </a:p>
          <a:p>
            <a:pPr lvl="1"/>
            <a:r>
              <a:rPr lang="en-US" altLang="zh-CN" dirty="0"/>
              <a:t>AR</a:t>
            </a:r>
            <a:r>
              <a:rPr lang="en-US" altLang="zh-CN" dirty="0">
                <a:sym typeface="Wingdings"/>
              </a:rPr>
              <a:t>AB, W/R=0, M/IO=1</a:t>
            </a:r>
          </a:p>
          <a:p>
            <a:pPr lvl="1"/>
            <a:r>
              <a:rPr lang="en-US" altLang="zh-CN" dirty="0">
                <a:sym typeface="Wingdings"/>
              </a:rPr>
              <a:t>DBDR</a:t>
            </a:r>
            <a:endParaRPr lang="zh-CN" altLang="en-US" dirty="0"/>
          </a:p>
          <a:p>
            <a:r>
              <a:rPr lang="zh-CN" altLang="en-US" dirty="0"/>
              <a:t>④进行加法运算，结果送寄存器，并根据运算结果置状态位</a:t>
            </a:r>
            <a:r>
              <a:rPr lang="en-US" altLang="zh-CN" dirty="0"/>
              <a:t>N</a:t>
            </a:r>
            <a:r>
              <a:rPr lang="zh-CN" altLang="en-US" dirty="0"/>
              <a:t>，</a:t>
            </a:r>
            <a:r>
              <a:rPr lang="en-US" altLang="zh-CN" dirty="0"/>
              <a:t>Z</a:t>
            </a:r>
            <a:r>
              <a:rPr lang="zh-CN" altLang="en-US" dirty="0"/>
              <a:t>，</a:t>
            </a:r>
            <a:r>
              <a:rPr lang="en-US" altLang="zh-CN" dirty="0"/>
              <a:t>V</a:t>
            </a:r>
            <a:r>
              <a:rPr lang="zh-CN" altLang="en-US" dirty="0"/>
              <a:t>，</a:t>
            </a:r>
            <a:r>
              <a:rPr lang="en-US" altLang="zh-CN" dirty="0"/>
              <a:t>C</a:t>
            </a:r>
          </a:p>
          <a:p>
            <a:pPr lvl="1"/>
            <a:r>
              <a:rPr lang="en-US" altLang="zh-CN" dirty="0" err="1"/>
              <a:t>rs</a:t>
            </a:r>
            <a:r>
              <a:rPr lang="en-US" altLang="zh-CN" dirty="0" err="1">
                <a:sym typeface="Wingdings"/>
              </a:rPr>
              <a:t>GR</a:t>
            </a:r>
            <a:r>
              <a:rPr lang="en-US" altLang="zh-CN" dirty="0">
                <a:sym typeface="Wingdings"/>
              </a:rPr>
              <a:t>, (</a:t>
            </a:r>
            <a:r>
              <a:rPr lang="en-US" altLang="zh-CN" dirty="0" err="1">
                <a:sym typeface="Wingdings"/>
              </a:rPr>
              <a:t>rs</a:t>
            </a:r>
            <a:r>
              <a:rPr lang="en-US" altLang="zh-CN" dirty="0">
                <a:sym typeface="Wingdings"/>
              </a:rPr>
              <a:t>)ALU, DRALU</a:t>
            </a:r>
          </a:p>
          <a:p>
            <a:pPr lvl="1"/>
            <a:r>
              <a:rPr lang="en-US" altLang="zh-CN" dirty="0">
                <a:sym typeface="Wingdings"/>
              </a:rPr>
              <a:t>“+”</a:t>
            </a:r>
          </a:p>
          <a:p>
            <a:pPr lvl="1"/>
            <a:r>
              <a:rPr lang="en-US" altLang="zh-CN" dirty="0" err="1">
                <a:sym typeface="Wingdings"/>
              </a:rPr>
              <a:t>rdGR</a:t>
            </a:r>
            <a:r>
              <a:rPr lang="en-US" altLang="zh-CN" dirty="0">
                <a:sym typeface="Wingdings"/>
              </a:rPr>
              <a:t>, </a:t>
            </a:r>
            <a:r>
              <a:rPr lang="en-US" altLang="zh-CN" dirty="0" err="1">
                <a:sym typeface="Wingdings"/>
              </a:rPr>
              <a:t>ALUrd</a:t>
            </a:r>
            <a:r>
              <a:rPr lang="en-US" altLang="zh-CN" dirty="0">
                <a:sym typeface="Wingdings"/>
              </a:rPr>
              <a:t>, </a:t>
            </a:r>
            <a:r>
              <a:rPr lang="zh-CN" altLang="en-US" dirty="0">
                <a:sym typeface="Wingdings"/>
              </a:rPr>
              <a:t>置</a:t>
            </a:r>
            <a:r>
              <a:rPr lang="en-US" altLang="zh-CN" dirty="0">
                <a:sym typeface="Wingdings"/>
              </a:rPr>
              <a:t>N, Z, V, C</a:t>
            </a:r>
            <a:endParaRPr lang="zh-CN" altLang="en-US" dirty="0"/>
          </a:p>
          <a:p>
            <a:endParaRPr lang="en-US" dirty="0"/>
          </a:p>
        </p:txBody>
      </p:sp>
    </p:spTree>
    <p:extLst>
      <p:ext uri="{BB962C8B-B14F-4D97-AF65-F5344CB8AC3E}">
        <p14:creationId xmlns:p14="http://schemas.microsoft.com/office/powerpoint/2010/main" val="1642080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条件转移指令的执行过程</a:t>
            </a:r>
            <a:endParaRPr lang="en-US" dirty="0"/>
          </a:p>
        </p:txBody>
      </p:sp>
      <p:sp>
        <p:nvSpPr>
          <p:cNvPr id="3" name="Content Placeholder 2"/>
          <p:cNvSpPr>
            <a:spLocks noGrp="1"/>
          </p:cNvSpPr>
          <p:nvPr>
            <p:ph idx="1"/>
          </p:nvPr>
        </p:nvSpPr>
        <p:spPr/>
        <p:txBody>
          <a:bodyPr>
            <a:normAutofit/>
          </a:bodyPr>
          <a:lstStyle/>
          <a:p>
            <a:r>
              <a:rPr lang="zh-CN" altLang="en-US" dirty="0"/>
              <a:t>指令功能：根据</a:t>
            </a:r>
            <a:r>
              <a:rPr lang="en-US" altLang="zh-CN" dirty="0"/>
              <a:t>N</a:t>
            </a:r>
            <a:r>
              <a:rPr lang="zh-CN" altLang="en-US" dirty="0"/>
              <a:t>，</a:t>
            </a:r>
            <a:r>
              <a:rPr lang="en-US" altLang="zh-CN" dirty="0"/>
              <a:t>Z</a:t>
            </a:r>
            <a:r>
              <a:rPr lang="zh-CN" altLang="en-US" dirty="0"/>
              <a:t>，</a:t>
            </a:r>
            <a:r>
              <a:rPr lang="en-US" altLang="zh-CN" dirty="0"/>
              <a:t>V</a:t>
            </a:r>
            <a:r>
              <a:rPr lang="zh-CN" altLang="en-US" dirty="0"/>
              <a:t>，</a:t>
            </a:r>
            <a:r>
              <a:rPr lang="en-US" altLang="zh-CN" dirty="0"/>
              <a:t>C</a:t>
            </a:r>
            <a:r>
              <a:rPr lang="zh-CN" altLang="en-US" dirty="0"/>
              <a:t>的状态，决定是否转换。如转移条件成立，则转移到本条指令所指定的地址，否则顺序执行下一条指令。</a:t>
            </a:r>
          </a:p>
          <a:p>
            <a:r>
              <a:rPr lang="en-US" altLang="zh-CN" dirty="0"/>
              <a:t>(1)</a:t>
            </a:r>
            <a:r>
              <a:rPr lang="zh-CN" altLang="en-US" dirty="0"/>
              <a:t>从存储器取指令，送入指令寄存器，并进行操作码译码。</a:t>
            </a:r>
          </a:p>
          <a:p>
            <a:r>
              <a:rPr lang="en-US" altLang="zh-CN" dirty="0"/>
              <a:t>(2)</a:t>
            </a:r>
            <a:r>
              <a:rPr lang="zh-CN" altLang="en-US" dirty="0"/>
              <a:t>如转移条件成立，根据指令规定的寻址方式计算有效地址，转移指令经常采用相对寻址方式，此时转移地址＝</a:t>
            </a:r>
            <a:r>
              <a:rPr lang="en-US" altLang="zh-CN" dirty="0" err="1"/>
              <a:t>PC+disp</a:t>
            </a:r>
            <a:r>
              <a:rPr lang="zh-CN" altLang="en-US" dirty="0"/>
              <a:t>。</a:t>
            </a:r>
            <a:endParaRPr lang="en-US" altLang="zh-CN" dirty="0"/>
          </a:p>
        </p:txBody>
      </p:sp>
    </p:spTree>
    <p:extLst>
      <p:ext uri="{BB962C8B-B14F-4D97-AF65-F5344CB8AC3E}">
        <p14:creationId xmlns:p14="http://schemas.microsoft.com/office/powerpoint/2010/main" val="1140918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条件转移指令的执行过程</a:t>
            </a:r>
            <a:endParaRPr lang="en-US" dirty="0"/>
          </a:p>
        </p:txBody>
      </p:sp>
      <p:sp>
        <p:nvSpPr>
          <p:cNvPr id="3" name="Content Placeholder 2"/>
          <p:cNvSpPr>
            <a:spLocks noGrp="1"/>
          </p:cNvSpPr>
          <p:nvPr>
            <p:ph idx="1"/>
          </p:nvPr>
        </p:nvSpPr>
        <p:spPr/>
        <p:txBody>
          <a:bodyPr/>
          <a:lstStyle/>
          <a:p>
            <a:r>
              <a:rPr lang="zh-CN" altLang="en-US" dirty="0"/>
              <a:t>本条指令只需要两个机器周期：</a:t>
            </a:r>
            <a:endParaRPr lang="en-US" altLang="zh-CN" dirty="0"/>
          </a:p>
          <a:p>
            <a:pPr lvl="1"/>
            <a:r>
              <a:rPr lang="en-US" altLang="zh-CN" dirty="0"/>
              <a:t>(1)</a:t>
            </a:r>
            <a:r>
              <a:rPr lang="zh-CN" altLang="en-US" dirty="0"/>
              <a:t>如转移条件成立，在第二机器周期增加一个</a:t>
            </a:r>
            <a:r>
              <a:rPr lang="en-US" altLang="zh-CN" dirty="0"/>
              <a:t>ALU→PC</a:t>
            </a:r>
            <a:r>
              <a:rPr lang="zh-CN" altLang="en-US" dirty="0"/>
              <a:t>信号；</a:t>
            </a:r>
            <a:endParaRPr lang="en-US" altLang="zh-CN" dirty="0"/>
          </a:p>
          <a:p>
            <a:pPr lvl="1"/>
            <a:r>
              <a:rPr lang="en-US" altLang="zh-CN" dirty="0"/>
              <a:t>(2)</a:t>
            </a:r>
            <a:r>
              <a:rPr lang="zh-CN" altLang="en-US" dirty="0"/>
              <a:t>如为相对转移，则用</a:t>
            </a:r>
            <a:r>
              <a:rPr lang="en-US" altLang="zh-CN" dirty="0"/>
              <a:t>PC→ALU</a:t>
            </a:r>
            <a:r>
              <a:rPr lang="zh-CN" altLang="en-US" dirty="0"/>
              <a:t>信号取代加法指令第二周期中的</a:t>
            </a:r>
            <a:r>
              <a:rPr lang="en-US" altLang="zh-CN" dirty="0"/>
              <a:t>(rs1)→ALU</a:t>
            </a:r>
            <a:r>
              <a:rPr lang="zh-CN" altLang="en-US" dirty="0"/>
              <a:t>信号，其他信号与加法指令的前两个机器周期中的信号相同。</a:t>
            </a:r>
          </a:p>
          <a:p>
            <a:r>
              <a:rPr lang="zh-CN" altLang="en-US" dirty="0"/>
              <a:t>某些计算机对条件转移指令的功能规定为：先进行比较运算，根据运算</a:t>
            </a:r>
            <a:r>
              <a:rPr lang="en-US" altLang="zh-CN" dirty="0"/>
              <a:t>(</a:t>
            </a:r>
            <a:r>
              <a:rPr lang="zh-CN" altLang="en-US" dirty="0"/>
              <a:t>比较</a:t>
            </a:r>
            <a:r>
              <a:rPr lang="en-US" altLang="zh-CN" dirty="0"/>
              <a:t>)</a:t>
            </a:r>
            <a:r>
              <a:rPr lang="zh-CN" altLang="en-US" dirty="0"/>
              <a:t>结果置条件码，并根据条件码决定是否转移。要完成这样的功能显然要增加周期数。</a:t>
            </a:r>
          </a:p>
          <a:p>
            <a:endParaRPr lang="en-US" dirty="0"/>
          </a:p>
        </p:txBody>
      </p:sp>
    </p:spTree>
    <p:extLst>
      <p:ext uri="{BB962C8B-B14F-4D97-AF65-F5344CB8AC3E}">
        <p14:creationId xmlns:p14="http://schemas.microsoft.com/office/powerpoint/2010/main" val="536216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其他指令</a:t>
            </a:r>
          </a:p>
        </p:txBody>
      </p:sp>
      <p:sp>
        <p:nvSpPr>
          <p:cNvPr id="3" name="Content Placeholder 2"/>
          <p:cNvSpPr>
            <a:spLocks noGrp="1"/>
          </p:cNvSpPr>
          <p:nvPr>
            <p:ph idx="1"/>
          </p:nvPr>
        </p:nvSpPr>
        <p:spPr/>
        <p:txBody>
          <a:bodyPr/>
          <a:lstStyle/>
          <a:p>
            <a:r>
              <a:rPr kumimoji="1" lang="zh-CN" altLang="en-US" dirty="0"/>
              <a:t>其他指令的控制信号也按照同样方法分析</a:t>
            </a:r>
            <a:endParaRPr kumimoji="1" lang="en-US" altLang="zh-CN" dirty="0"/>
          </a:p>
          <a:p>
            <a:pPr lvl="1"/>
            <a:r>
              <a:rPr kumimoji="1" lang="zh-CN" altLang="en-US" dirty="0"/>
              <a:t>根据每条指令的功能确定所需的机器周期数</a:t>
            </a:r>
            <a:endParaRPr kumimoji="1" lang="en-US" altLang="zh-CN" dirty="0"/>
          </a:p>
          <a:p>
            <a:pPr lvl="1"/>
            <a:r>
              <a:rPr kumimoji="1" lang="zh-CN" altLang="en-US" dirty="0"/>
              <a:t>得出每个机器周期所需要的控制信号</a:t>
            </a:r>
            <a:endParaRPr kumimoji="1" lang="en-US" altLang="zh-CN" dirty="0"/>
          </a:p>
          <a:p>
            <a:pPr lvl="1"/>
            <a:r>
              <a:rPr kumimoji="1" lang="zh-CN" altLang="en-US" dirty="0"/>
              <a:t>将所有的控制信号进行综合简化</a:t>
            </a:r>
            <a:endParaRPr kumimoji="1" lang="en-US" altLang="zh-CN" dirty="0"/>
          </a:p>
          <a:p>
            <a:r>
              <a:rPr kumimoji="1" lang="zh-CN" altLang="en-US" dirty="0"/>
              <a:t>控制器的功能就是按每条指令的要求产生所需的控制信号</a:t>
            </a:r>
            <a:endParaRPr kumimoji="1" lang="en-US" altLang="zh-CN" dirty="0"/>
          </a:p>
          <a:p>
            <a:pPr lvl="1"/>
            <a:r>
              <a:rPr kumimoji="1" lang="zh-CN" altLang="en-US" dirty="0"/>
              <a:t>微程序控制</a:t>
            </a:r>
            <a:endParaRPr kumimoji="1" lang="en-US" altLang="zh-CN" dirty="0"/>
          </a:p>
          <a:p>
            <a:pPr lvl="1"/>
            <a:r>
              <a:rPr kumimoji="1" lang="zh-CN" altLang="en-US" dirty="0"/>
              <a:t>硬布线控制</a:t>
            </a:r>
          </a:p>
        </p:txBody>
      </p:sp>
    </p:spTree>
    <p:extLst>
      <p:ext uri="{BB962C8B-B14F-4D97-AF65-F5344CB8AC3E}">
        <p14:creationId xmlns:p14="http://schemas.microsoft.com/office/powerpoint/2010/main" val="999822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altLang="zh-CN" dirty="0"/>
              <a:t>6.2</a:t>
            </a:r>
            <a:r>
              <a:rPr lang="zh-CN" altLang="en-US" dirty="0"/>
              <a:t> 微程序控制计算机的基本工作原理</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44883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zh-CN" dirty="0"/>
              <a:t>6.1 </a:t>
            </a:r>
            <a:r>
              <a:rPr lang="zh-CN" altLang="en-US" dirty="0"/>
              <a:t>控制器的组成</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64036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微程序控制的基本概念</a:t>
            </a:r>
            <a:endParaRPr lang="en-US" dirty="0"/>
          </a:p>
        </p:txBody>
      </p:sp>
      <p:sp>
        <p:nvSpPr>
          <p:cNvPr id="3" name="Content Placeholder 2"/>
          <p:cNvSpPr>
            <a:spLocks noGrp="1"/>
          </p:cNvSpPr>
          <p:nvPr>
            <p:ph idx="1"/>
          </p:nvPr>
        </p:nvSpPr>
        <p:spPr/>
        <p:txBody>
          <a:bodyPr>
            <a:normAutofit/>
          </a:bodyPr>
          <a:lstStyle/>
          <a:p>
            <a:r>
              <a:rPr lang="zh-CN" altLang="en-US" dirty="0"/>
              <a:t>微操作：</a:t>
            </a:r>
            <a:endParaRPr lang="en-US" altLang="zh-CN" dirty="0"/>
          </a:p>
          <a:p>
            <a:pPr lvl="1"/>
            <a:r>
              <a:rPr lang="zh-CN" altLang="en-US" dirty="0"/>
              <a:t>一条指令的功能是通过按一定次序执行一系列基本操作完成的，这些基本操作称为微操作</a:t>
            </a:r>
            <a:endParaRPr lang="en-US" altLang="zh-CN" dirty="0"/>
          </a:p>
          <a:p>
            <a:pPr lvl="1"/>
            <a:r>
              <a:rPr lang="zh-CN" altLang="en-US" dirty="0"/>
              <a:t>加法指令分成</a:t>
            </a:r>
            <a:r>
              <a:rPr lang="en-US" altLang="zh-CN" dirty="0"/>
              <a:t>4</a:t>
            </a:r>
            <a:r>
              <a:rPr lang="zh-CN" altLang="en-US" dirty="0"/>
              <a:t>步，每一步实现若干个微操作</a:t>
            </a:r>
            <a:endParaRPr lang="en-US" altLang="zh-CN" dirty="0"/>
          </a:p>
          <a:p>
            <a:r>
              <a:rPr lang="zh-CN" altLang="en-US" dirty="0"/>
              <a:t>微指令：</a:t>
            </a:r>
            <a:endParaRPr lang="en-US" altLang="zh-CN" dirty="0"/>
          </a:p>
          <a:p>
            <a:pPr lvl="1"/>
            <a:r>
              <a:rPr lang="zh-CN" altLang="en-US" dirty="0"/>
              <a:t>将由同时发出的控制信号所执行的一组微操作称为微指令</a:t>
            </a:r>
            <a:endParaRPr lang="en-US" altLang="zh-CN" dirty="0"/>
          </a:p>
          <a:p>
            <a:pPr lvl="1"/>
            <a:r>
              <a:rPr lang="zh-CN" altLang="en-US" dirty="0"/>
              <a:t>微指令就是把同时发出的控制信号的有关信息汇集起来而形成的</a:t>
            </a:r>
            <a:endParaRPr lang="en-US" altLang="zh-CN" dirty="0"/>
          </a:p>
          <a:p>
            <a:pPr lvl="1"/>
            <a:r>
              <a:rPr lang="zh-CN" altLang="en-US" dirty="0"/>
              <a:t>将一条指令分成若干条微指令，按次序执行这些微指令，就可以实现指令的功能</a:t>
            </a:r>
            <a:endParaRPr lang="en-US" altLang="zh-CN" dirty="0"/>
          </a:p>
        </p:txBody>
      </p:sp>
    </p:spTree>
    <p:extLst>
      <p:ext uri="{BB962C8B-B14F-4D97-AF65-F5344CB8AC3E}">
        <p14:creationId xmlns:p14="http://schemas.microsoft.com/office/powerpoint/2010/main" val="597608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微程序控制的基本概念</a:t>
            </a:r>
            <a:endParaRPr lang="en-US" dirty="0"/>
          </a:p>
        </p:txBody>
      </p:sp>
      <p:sp>
        <p:nvSpPr>
          <p:cNvPr id="3" name="Content Placeholder 2"/>
          <p:cNvSpPr>
            <a:spLocks noGrp="1"/>
          </p:cNvSpPr>
          <p:nvPr>
            <p:ph idx="1"/>
          </p:nvPr>
        </p:nvSpPr>
        <p:spPr/>
        <p:txBody>
          <a:bodyPr>
            <a:normAutofit/>
          </a:bodyPr>
          <a:lstStyle/>
          <a:p>
            <a:r>
              <a:rPr lang="zh-CN" altLang="en-US" dirty="0"/>
              <a:t>微程序：</a:t>
            </a:r>
            <a:endParaRPr lang="en-US" altLang="zh-CN" dirty="0"/>
          </a:p>
          <a:p>
            <a:pPr lvl="1"/>
            <a:r>
              <a:rPr lang="zh-CN" altLang="en-US" dirty="0"/>
              <a:t>计算机的程序由指令序列构成，而计算机每条指令的功能均由微指令序列解释完成，这些微指令序列的集合就叫做微程序。</a:t>
            </a:r>
          </a:p>
          <a:p>
            <a:endParaRPr lang="en-US" altLang="zh-CN" dirty="0"/>
          </a:p>
        </p:txBody>
      </p:sp>
    </p:spTree>
    <p:extLst>
      <p:ext uri="{BB962C8B-B14F-4D97-AF65-F5344CB8AC3E}">
        <p14:creationId xmlns:p14="http://schemas.microsoft.com/office/powerpoint/2010/main" val="1987305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控制存储器</a:t>
            </a:r>
            <a:endParaRPr lang="en-US" dirty="0"/>
          </a:p>
        </p:txBody>
      </p:sp>
      <p:sp>
        <p:nvSpPr>
          <p:cNvPr id="3" name="Content Placeholder 2"/>
          <p:cNvSpPr>
            <a:spLocks noGrp="1"/>
          </p:cNvSpPr>
          <p:nvPr>
            <p:ph idx="1"/>
          </p:nvPr>
        </p:nvSpPr>
        <p:spPr/>
        <p:txBody>
          <a:bodyPr/>
          <a:lstStyle/>
          <a:p>
            <a:r>
              <a:rPr lang="zh-CN" altLang="en-US" dirty="0"/>
              <a:t>微程序是存放在存储器中的，由于该存储器主要存放控制命令</a:t>
            </a:r>
            <a:r>
              <a:rPr lang="en-US" altLang="zh-CN" dirty="0"/>
              <a:t>(</a:t>
            </a:r>
            <a:r>
              <a:rPr lang="zh-CN" altLang="en-US" dirty="0"/>
              <a:t>信号</a:t>
            </a:r>
            <a:r>
              <a:rPr lang="en-US" altLang="zh-CN" dirty="0"/>
              <a:t>)</a:t>
            </a:r>
            <a:r>
              <a:rPr lang="zh-CN" altLang="en-US" dirty="0"/>
              <a:t>与下一条执行的微指令地址</a:t>
            </a:r>
            <a:r>
              <a:rPr lang="en-US" altLang="zh-CN" dirty="0"/>
              <a:t>(</a:t>
            </a:r>
            <a:r>
              <a:rPr lang="zh-CN" altLang="en-US" dirty="0"/>
              <a:t>简称为下址</a:t>
            </a:r>
            <a:r>
              <a:rPr lang="en-US" altLang="zh-CN" dirty="0"/>
              <a:t>)</a:t>
            </a:r>
            <a:r>
              <a:rPr lang="zh-CN" altLang="en-US" dirty="0"/>
              <a:t>，所以被叫做控制存储器。</a:t>
            </a:r>
            <a:endParaRPr lang="en-US" altLang="zh-CN" dirty="0"/>
          </a:p>
          <a:p>
            <a:r>
              <a:rPr lang="zh-CN" altLang="en-US" dirty="0"/>
              <a:t>一般计算机指令系统是固定的，所以实现指令系统的微程序也是固定的，于是控制存储器可以用只读存储器实现。</a:t>
            </a:r>
          </a:p>
          <a:p>
            <a:r>
              <a:rPr lang="zh-CN" altLang="en-US" dirty="0"/>
              <a:t>执行一条指令实际上就是执行一段存放在控制存储器中的微程序。</a:t>
            </a:r>
          </a:p>
          <a:p>
            <a:endParaRPr lang="en-US" dirty="0"/>
          </a:p>
        </p:txBody>
      </p:sp>
    </p:spTree>
    <p:extLst>
      <p:ext uri="{BB962C8B-B14F-4D97-AF65-F5344CB8AC3E}">
        <p14:creationId xmlns:p14="http://schemas.microsoft.com/office/powerpoint/2010/main" val="218706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控制存储器的组织</a:t>
            </a:r>
            <a:endParaRPr lang="en-US" dirty="0"/>
          </a:p>
        </p:txBody>
      </p:sp>
      <p:sp>
        <p:nvSpPr>
          <p:cNvPr id="3" name="Content Placeholder 2"/>
          <p:cNvSpPr>
            <a:spLocks noGrp="1"/>
          </p:cNvSpPr>
          <p:nvPr>
            <p:ph idx="1"/>
          </p:nvPr>
        </p:nvSpPr>
        <p:spPr/>
        <p:txBody>
          <a:bodyPr/>
          <a:lstStyle/>
          <a:p>
            <a:endParaRPr lang="en-US"/>
          </a:p>
        </p:txBody>
      </p:sp>
      <p:sp>
        <p:nvSpPr>
          <p:cNvPr id="4" name="Rectangle 4"/>
          <p:cNvSpPr>
            <a:spLocks noChangeArrowheads="1"/>
          </p:cNvSpPr>
          <p:nvPr/>
        </p:nvSpPr>
        <p:spPr bwMode="auto">
          <a:xfrm>
            <a:off x="1600200" y="2184400"/>
            <a:ext cx="2438400" cy="60960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2400">
                <a:latin typeface="Times New Roman" charset="0"/>
              </a:rPr>
              <a:t>公共子程序</a:t>
            </a:r>
          </a:p>
        </p:txBody>
      </p:sp>
      <p:sp>
        <p:nvSpPr>
          <p:cNvPr id="5" name="Rectangle 6"/>
          <p:cNvSpPr>
            <a:spLocks noChangeArrowheads="1"/>
          </p:cNvSpPr>
          <p:nvPr/>
        </p:nvSpPr>
        <p:spPr bwMode="auto">
          <a:xfrm>
            <a:off x="1600200" y="2794000"/>
            <a:ext cx="2438400" cy="68580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2400">
                <a:latin typeface="Times New Roman" charset="0"/>
              </a:rPr>
              <a:t>中断处理子程序</a:t>
            </a:r>
          </a:p>
        </p:txBody>
      </p:sp>
      <p:sp>
        <p:nvSpPr>
          <p:cNvPr id="6" name="Rectangle 9"/>
          <p:cNvSpPr>
            <a:spLocks noChangeArrowheads="1"/>
          </p:cNvSpPr>
          <p:nvPr/>
        </p:nvSpPr>
        <p:spPr bwMode="auto">
          <a:xfrm>
            <a:off x="1600200" y="3479800"/>
            <a:ext cx="2438400" cy="60960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ltLang="zh-CN" sz="2400">
                <a:latin typeface="Times New Roman" charset="0"/>
              </a:rPr>
              <a:t>ADD</a:t>
            </a:r>
            <a:r>
              <a:rPr lang="zh-CN" altLang="en-US" sz="2400">
                <a:latin typeface="Times New Roman" charset="0"/>
              </a:rPr>
              <a:t>微程序</a:t>
            </a:r>
          </a:p>
        </p:txBody>
      </p:sp>
      <p:sp>
        <p:nvSpPr>
          <p:cNvPr id="7" name="Rectangle 11"/>
          <p:cNvSpPr>
            <a:spLocks noChangeArrowheads="1"/>
          </p:cNvSpPr>
          <p:nvPr/>
        </p:nvSpPr>
        <p:spPr bwMode="auto">
          <a:xfrm>
            <a:off x="1600200" y="4089400"/>
            <a:ext cx="2438400" cy="60960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ltLang="zh-CN" sz="2400">
                <a:latin typeface="Times New Roman" charset="0"/>
              </a:rPr>
              <a:t>SUB</a:t>
            </a:r>
            <a:r>
              <a:rPr lang="zh-CN" altLang="en-US" sz="2400">
                <a:latin typeface="Times New Roman" charset="0"/>
              </a:rPr>
              <a:t>微程序</a:t>
            </a:r>
          </a:p>
        </p:txBody>
      </p:sp>
      <p:sp>
        <p:nvSpPr>
          <p:cNvPr id="8" name="Rectangle 12"/>
          <p:cNvSpPr>
            <a:spLocks noChangeArrowheads="1"/>
          </p:cNvSpPr>
          <p:nvPr/>
        </p:nvSpPr>
        <p:spPr bwMode="auto">
          <a:xfrm>
            <a:off x="1600200" y="4699000"/>
            <a:ext cx="2438400" cy="60960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ltLang="zh-CN" sz="2400">
                <a:latin typeface="Times New Roman" charset="0"/>
              </a:rPr>
              <a:t>…...</a:t>
            </a:r>
          </a:p>
        </p:txBody>
      </p:sp>
      <p:sp>
        <p:nvSpPr>
          <p:cNvPr id="9" name="Rectangle 13"/>
          <p:cNvSpPr>
            <a:spLocks noChangeArrowheads="1"/>
          </p:cNvSpPr>
          <p:nvPr/>
        </p:nvSpPr>
        <p:spPr bwMode="auto">
          <a:xfrm>
            <a:off x="1600200" y="5308600"/>
            <a:ext cx="2438400" cy="60960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ltLang="zh-CN" sz="2400">
                <a:latin typeface="Times New Roman" charset="0"/>
              </a:rPr>
              <a:t>JMP </a:t>
            </a:r>
            <a:r>
              <a:rPr lang="zh-CN" altLang="en-US" sz="2400">
                <a:latin typeface="Times New Roman" charset="0"/>
              </a:rPr>
              <a:t>微程序</a:t>
            </a:r>
          </a:p>
        </p:txBody>
      </p:sp>
      <p:sp>
        <p:nvSpPr>
          <p:cNvPr id="10" name="Rectangle 14"/>
          <p:cNvSpPr>
            <a:spLocks noChangeArrowheads="1"/>
          </p:cNvSpPr>
          <p:nvPr/>
        </p:nvSpPr>
        <p:spPr bwMode="auto">
          <a:xfrm>
            <a:off x="5334000" y="4165600"/>
            <a:ext cx="2667000" cy="152400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Rectangle 16"/>
          <p:cNvSpPr>
            <a:spLocks noChangeArrowheads="1"/>
          </p:cNvSpPr>
          <p:nvPr/>
        </p:nvSpPr>
        <p:spPr bwMode="auto">
          <a:xfrm>
            <a:off x="5334000" y="5232400"/>
            <a:ext cx="2667000" cy="45720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2000">
                <a:latin typeface="Times New Roman" charset="0"/>
              </a:rPr>
              <a:t>转移至取指或中断入口</a:t>
            </a:r>
            <a:endParaRPr lang="zh-CN" altLang="en-US" sz="2400">
              <a:latin typeface="Times New Roman" charset="0"/>
            </a:endParaRPr>
          </a:p>
        </p:txBody>
      </p:sp>
      <p:sp>
        <p:nvSpPr>
          <p:cNvPr id="12" name="Text Box 18"/>
          <p:cNvSpPr txBox="1">
            <a:spLocks noChangeArrowheads="1"/>
          </p:cNvSpPr>
          <p:nvPr/>
        </p:nvSpPr>
        <p:spPr bwMode="auto">
          <a:xfrm>
            <a:off x="5867400" y="4089400"/>
            <a:ext cx="13716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r>
              <a:rPr lang="zh-CN" altLang="en-US" sz="2000">
                <a:latin typeface="Times New Roman" charset="0"/>
              </a:rPr>
              <a:t>微指令</a:t>
            </a:r>
            <a:r>
              <a:rPr lang="en-US" altLang="zh-CN" sz="2000">
                <a:latin typeface="Times New Roman" charset="0"/>
              </a:rPr>
              <a:t>1</a:t>
            </a:r>
          </a:p>
          <a:p>
            <a:pPr algn="l">
              <a:spcBef>
                <a:spcPct val="50000"/>
              </a:spcBef>
            </a:pPr>
            <a:r>
              <a:rPr lang="zh-CN" altLang="en-US" sz="2000">
                <a:latin typeface="Times New Roman" charset="0"/>
              </a:rPr>
              <a:t>微指令</a:t>
            </a:r>
            <a:r>
              <a:rPr lang="en-US" altLang="zh-CN" sz="2000">
                <a:latin typeface="Times New Roman" charset="0"/>
              </a:rPr>
              <a:t>2 </a:t>
            </a:r>
          </a:p>
        </p:txBody>
      </p:sp>
      <p:sp>
        <p:nvSpPr>
          <p:cNvPr id="13" name="Line 20"/>
          <p:cNvSpPr>
            <a:spLocks noChangeShapeType="1"/>
          </p:cNvSpPr>
          <p:nvPr/>
        </p:nvSpPr>
        <p:spPr bwMode="auto">
          <a:xfrm>
            <a:off x="4038600" y="3784600"/>
            <a:ext cx="1295400" cy="190500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Line 21"/>
          <p:cNvSpPr>
            <a:spLocks noChangeShapeType="1"/>
          </p:cNvSpPr>
          <p:nvPr/>
        </p:nvSpPr>
        <p:spPr bwMode="auto">
          <a:xfrm>
            <a:off x="4038600" y="3784600"/>
            <a:ext cx="1295400" cy="38100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Line 22"/>
          <p:cNvSpPr>
            <a:spLocks noChangeShapeType="1"/>
          </p:cNvSpPr>
          <p:nvPr/>
        </p:nvSpPr>
        <p:spPr bwMode="auto">
          <a:xfrm flipV="1">
            <a:off x="4038600" y="4165600"/>
            <a:ext cx="1295400" cy="30480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Line 23"/>
          <p:cNvSpPr>
            <a:spLocks noChangeShapeType="1"/>
          </p:cNvSpPr>
          <p:nvPr/>
        </p:nvSpPr>
        <p:spPr bwMode="auto">
          <a:xfrm>
            <a:off x="4038600" y="4470400"/>
            <a:ext cx="1295400" cy="121920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Line 24"/>
          <p:cNvSpPr>
            <a:spLocks noChangeShapeType="1"/>
          </p:cNvSpPr>
          <p:nvPr/>
        </p:nvSpPr>
        <p:spPr bwMode="auto">
          <a:xfrm flipV="1">
            <a:off x="4038600" y="4165600"/>
            <a:ext cx="1219200" cy="137160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 name="Line 25"/>
          <p:cNvSpPr>
            <a:spLocks noChangeShapeType="1"/>
          </p:cNvSpPr>
          <p:nvPr/>
        </p:nvSpPr>
        <p:spPr bwMode="auto">
          <a:xfrm>
            <a:off x="4038600" y="5537200"/>
            <a:ext cx="1219200" cy="15240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 name="Text Box 26"/>
          <p:cNvSpPr txBox="1">
            <a:spLocks noChangeArrowheads="1"/>
          </p:cNvSpPr>
          <p:nvPr/>
        </p:nvSpPr>
        <p:spPr bwMode="auto">
          <a:xfrm>
            <a:off x="5638800" y="5148263"/>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endParaRPr lang="en-US" altLang="en-US" sz="2400">
              <a:latin typeface="Times New Roman" charset="0"/>
            </a:endParaRPr>
          </a:p>
        </p:txBody>
      </p:sp>
      <p:sp>
        <p:nvSpPr>
          <p:cNvPr id="20" name="Text Box 27"/>
          <p:cNvSpPr txBox="1">
            <a:spLocks noChangeArrowheads="1"/>
          </p:cNvSpPr>
          <p:nvPr/>
        </p:nvSpPr>
        <p:spPr bwMode="auto">
          <a:xfrm>
            <a:off x="5791200" y="4851400"/>
            <a:ext cx="20574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r>
              <a:rPr lang="en-US" altLang="zh-CN" sz="2000">
                <a:latin typeface="Times New Roman" charset="0"/>
              </a:rPr>
              <a:t>………...</a:t>
            </a:r>
            <a:endParaRPr lang="en-US" altLang="zh-CN" sz="2400">
              <a:latin typeface="Times New Roman" charset="0"/>
            </a:endParaRPr>
          </a:p>
          <a:p>
            <a:pPr algn="l">
              <a:spcBef>
                <a:spcPct val="50000"/>
              </a:spcBef>
            </a:pPr>
            <a:endParaRPr lang="en-US" altLang="zh-CN" sz="2400">
              <a:latin typeface="Times New Roman" charset="0"/>
            </a:endParaRPr>
          </a:p>
        </p:txBody>
      </p:sp>
    </p:spTree>
    <p:extLst>
      <p:ext uri="{BB962C8B-B14F-4D97-AF65-F5344CB8AC3E}">
        <p14:creationId xmlns:p14="http://schemas.microsoft.com/office/powerpoint/2010/main" val="1451289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9361"/>
            <a:ext cx="7886700" cy="436773"/>
          </a:xfrm>
        </p:spPr>
        <p:txBody>
          <a:bodyPr>
            <a:normAutofit fontScale="90000"/>
          </a:bodyPr>
          <a:lstStyle/>
          <a:p>
            <a:r>
              <a:rPr lang="zh-CN" altLang="en-US" dirty="0"/>
              <a:t>实现微程序控制的基本原理</a:t>
            </a:r>
            <a:endParaRPr lang="en-US" dirty="0"/>
          </a:p>
        </p:txBody>
      </p:sp>
      <p:sp>
        <p:nvSpPr>
          <p:cNvPr id="3" name="Content Placeholder 2"/>
          <p:cNvSpPr>
            <a:spLocks noGrp="1"/>
          </p:cNvSpPr>
          <p:nvPr>
            <p:ph idx="1"/>
          </p:nvPr>
        </p:nvSpPr>
        <p:spPr>
          <a:xfrm>
            <a:off x="628650" y="1368425"/>
            <a:ext cx="7886700" cy="4351338"/>
          </a:xfrm>
        </p:spPr>
        <p:txBody>
          <a:bodyPr/>
          <a:lstStyle/>
          <a:p>
            <a:endParaRPr lang="en-US" dirty="0"/>
          </a:p>
        </p:txBody>
      </p:sp>
      <p:graphicFrame>
        <p:nvGraphicFramePr>
          <p:cNvPr id="6" name="Object 3"/>
          <p:cNvGraphicFramePr>
            <a:graphicFrameLocks noChangeAspect="1"/>
          </p:cNvGraphicFramePr>
          <p:nvPr>
            <p:extLst>
              <p:ext uri="{D42A27DB-BD31-4B8C-83A1-F6EECF244321}">
                <p14:modId xmlns:p14="http://schemas.microsoft.com/office/powerpoint/2010/main" val="3480869517"/>
              </p:ext>
            </p:extLst>
          </p:nvPr>
        </p:nvGraphicFramePr>
        <p:xfrm>
          <a:off x="-4967324" y="-5574890"/>
          <a:ext cx="17267479" cy="12432891"/>
        </p:xfrm>
        <a:graphic>
          <a:graphicData uri="http://schemas.openxmlformats.org/presentationml/2006/ole">
            <mc:AlternateContent xmlns:mc="http://schemas.openxmlformats.org/markup-compatibility/2006">
              <mc:Choice xmlns:v="urn:schemas-microsoft-com:vml" Requires="v">
                <p:oleObj name="位图图像" r:id="rId2" imgW="13657143" imgH="9152381" progId="Paint.Picture">
                  <p:embed/>
                </p:oleObj>
              </mc:Choice>
              <mc:Fallback>
                <p:oleObj name="位图图像" r:id="rId2" imgW="13657143" imgH="9152381"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7324" y="-5574890"/>
                        <a:ext cx="17267479" cy="1243289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699615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实现微程序控制的基本原理</a:t>
            </a:r>
            <a:endParaRPr lang="en-US" dirty="0"/>
          </a:p>
        </p:txBody>
      </p:sp>
      <p:sp>
        <p:nvSpPr>
          <p:cNvPr id="3" name="Content Placeholder 2"/>
          <p:cNvSpPr>
            <a:spLocks noGrp="1"/>
          </p:cNvSpPr>
          <p:nvPr>
            <p:ph idx="1"/>
          </p:nvPr>
        </p:nvSpPr>
        <p:spPr/>
        <p:txBody>
          <a:bodyPr/>
          <a:lstStyle/>
          <a:p>
            <a:endParaRPr lang="en-US" dirty="0"/>
          </a:p>
        </p:txBody>
      </p:sp>
      <p:pic>
        <p:nvPicPr>
          <p:cNvPr id="3174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664" y="1333442"/>
            <a:ext cx="7850686" cy="5524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682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加法指令控制信号</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is-IS" dirty="0"/>
                  <a:t>(1) 取指微指令</a:t>
                </a:r>
              </a:p>
              <a:p>
                <a:pPr lvl="1"/>
                <a:r>
                  <a:rPr lang="is-IS" dirty="0"/>
                  <a:t>① 指令地址送地址总线：PC→AB(1)</a:t>
                </a:r>
              </a:p>
              <a:p>
                <a:pPr lvl="1"/>
                <a:r>
                  <a:rPr lang="is-IS" dirty="0"/>
                  <a:t>② 发访存控制命令：ADS(21)，</a:t>
                </a:r>
                <a14:m>
                  <m:oMath xmlns:m="http://schemas.openxmlformats.org/officeDocument/2006/math">
                    <m:r>
                      <a:rPr lang="en-US" b="0" i="1" smtClean="0">
                        <a:latin typeface="Cambria Math" charset="0"/>
                      </a:rPr>
                      <m:t>𝑀</m:t>
                    </m:r>
                    <m:r>
                      <a:rPr lang="en-US" b="0" i="1" smtClean="0">
                        <a:latin typeface="Cambria Math" charset="0"/>
                      </a:rPr>
                      <m:t>/</m:t>
                    </m:r>
                    <m:acc>
                      <m:accPr>
                        <m:chr m:val="̅"/>
                        <m:ctrlPr>
                          <a:rPr lang="en-US" altLang="zh-CN" b="0" i="1" smtClean="0">
                            <a:latin typeface="Cambria Math" panose="02040503050406030204" pitchFamily="18" charset="0"/>
                          </a:rPr>
                        </m:ctrlPr>
                      </m:accPr>
                      <m:e>
                        <m:r>
                          <a:rPr lang="en-US" altLang="zh-CN" b="0" i="1" smtClean="0">
                            <a:latin typeface="Cambria Math" charset="0"/>
                          </a:rPr>
                          <m:t>𝐼𝑂</m:t>
                        </m:r>
                      </m:e>
                    </m:acc>
                  </m:oMath>
                </a14:m>
                <a:r>
                  <a:rPr lang="is-IS" dirty="0"/>
                  <a:t>＝1(22)，</a:t>
                </a:r>
                <a:r>
                  <a:rPr lang="en-US" altLang="zh-CN" dirty="0"/>
                  <a:t> </a:t>
                </a:r>
                <a14:m>
                  <m:oMath xmlns:m="http://schemas.openxmlformats.org/officeDocument/2006/math">
                    <m:r>
                      <a:rPr lang="en-US" altLang="zh-CN" b="0" i="1" smtClean="0">
                        <a:latin typeface="Cambria Math" charset="0"/>
                      </a:rPr>
                      <m:t>𝑊</m:t>
                    </m:r>
                    <m:r>
                      <a:rPr lang="en-US" altLang="zh-CN" i="1">
                        <a:latin typeface="Cambria Math" charset="0"/>
                      </a:rPr>
                      <m:t>/</m:t>
                    </m:r>
                    <m:acc>
                      <m:accPr>
                        <m:chr m:val="̅"/>
                        <m:ctrlPr>
                          <a:rPr lang="en-US" altLang="zh-CN" i="1">
                            <a:latin typeface="Cambria Math" panose="02040503050406030204" pitchFamily="18" charset="0"/>
                          </a:rPr>
                        </m:ctrlPr>
                      </m:accPr>
                      <m:e>
                        <m:r>
                          <a:rPr lang="en-US" altLang="zh-CN" b="0" i="1" smtClean="0">
                            <a:latin typeface="Cambria Math" charset="0"/>
                          </a:rPr>
                          <m:t>𝑅</m:t>
                        </m:r>
                      </m:e>
                    </m:acc>
                    <m:r>
                      <a:rPr lang="en-US" altLang="zh-CN" i="1">
                        <a:latin typeface="Cambria Math" charset="0"/>
                      </a:rPr>
                      <m:t> </m:t>
                    </m:r>
                  </m:oMath>
                </a14:m>
                <a:r>
                  <a:rPr lang="is-IS" dirty="0"/>
                  <a:t>＝0(23)。从存储器取指令送数据总线。</a:t>
                </a:r>
              </a:p>
              <a:p>
                <a:pPr lvl="1"/>
                <a:r>
                  <a:rPr lang="is-IS" dirty="0"/>
                  <a:t>③ 指令送指令寄存器：DB→IR(5)</a:t>
                </a:r>
              </a:p>
              <a:p>
                <a:pPr lvl="1"/>
                <a:r>
                  <a:rPr lang="is-IS" dirty="0"/>
                  <a:t>④ 程序计数器+1：PC+1(3)</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1" t="-2941" r="-3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01554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graphicFrame>
        <p:nvGraphicFramePr>
          <p:cNvPr id="8" name="Object 3"/>
          <p:cNvGraphicFramePr>
            <a:graphicFrameLocks noChangeAspect="1"/>
          </p:cNvGraphicFramePr>
          <p:nvPr/>
        </p:nvGraphicFramePr>
        <p:xfrm>
          <a:off x="971550" y="1628775"/>
          <a:ext cx="7200900" cy="5184775"/>
        </p:xfrm>
        <a:graphic>
          <a:graphicData uri="http://schemas.openxmlformats.org/presentationml/2006/ole">
            <mc:AlternateContent xmlns:mc="http://schemas.openxmlformats.org/markup-compatibility/2006">
              <mc:Choice xmlns:v="urn:schemas-microsoft-com:vml" Requires="v">
                <p:oleObj name="位图图像" r:id="rId2" imgW="13657143" imgH="9152381" progId="Paint.Picture">
                  <p:embed/>
                </p:oleObj>
              </mc:Choice>
              <mc:Fallback>
                <p:oleObj name="位图图像" r:id="rId2" imgW="13657143" imgH="9152381"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628775"/>
                        <a:ext cx="7200900" cy="5184775"/>
                      </a:xfrm>
                      <a:prstGeom prst="rect">
                        <a:avLst/>
                      </a:prstGeom>
                      <a:noFill/>
                      <a:ln>
                        <a:noFill/>
                      </a:ln>
                      <a:effectLst/>
                    </p:spPr>
                  </p:pic>
                </p:oleObj>
              </mc:Fallback>
            </mc:AlternateContent>
          </a:graphicData>
        </a:graphic>
      </p:graphicFrame>
      <p:sp>
        <p:nvSpPr>
          <p:cNvPr id="2" name="Title 1"/>
          <p:cNvSpPr>
            <a:spLocks noGrp="1"/>
          </p:cNvSpPr>
          <p:nvPr>
            <p:ph type="title"/>
          </p:nvPr>
        </p:nvSpPr>
        <p:spPr/>
        <p:txBody>
          <a:bodyPr>
            <a:normAutofit/>
          </a:bodyPr>
          <a:lstStyle/>
          <a:p>
            <a:r>
              <a:rPr lang="zh-CN" altLang="en-US" dirty="0"/>
              <a:t>加法指令控制信号</a:t>
            </a:r>
            <a:br>
              <a:rPr lang="en-US" altLang="zh-CN" dirty="0"/>
            </a:br>
            <a:r>
              <a:rPr lang="is-IS" altLang="zh-CN" dirty="0"/>
              <a:t>(1) </a:t>
            </a:r>
            <a:r>
              <a:rPr lang="zh-CN" altLang="is-IS" dirty="0"/>
              <a:t>取指微指令</a:t>
            </a:r>
            <a:endParaRPr lang="en-US" dirty="0"/>
          </a:p>
        </p:txBody>
      </p:sp>
      <p:sp>
        <p:nvSpPr>
          <p:cNvPr id="4" name="Oval 2"/>
          <p:cNvSpPr>
            <a:spLocks noChangeArrowheads="1"/>
          </p:cNvSpPr>
          <p:nvPr/>
        </p:nvSpPr>
        <p:spPr bwMode="auto">
          <a:xfrm>
            <a:off x="4864100" y="1763713"/>
            <a:ext cx="863600" cy="504825"/>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
        <p:nvSpPr>
          <p:cNvPr id="5" name="Oval 7"/>
          <p:cNvSpPr>
            <a:spLocks noChangeArrowheads="1"/>
          </p:cNvSpPr>
          <p:nvPr/>
        </p:nvSpPr>
        <p:spPr bwMode="auto">
          <a:xfrm>
            <a:off x="4864100" y="2343150"/>
            <a:ext cx="863600" cy="504825"/>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
        <p:nvSpPr>
          <p:cNvPr id="6" name="Oval 8"/>
          <p:cNvSpPr>
            <a:spLocks noChangeArrowheads="1"/>
          </p:cNvSpPr>
          <p:nvPr/>
        </p:nvSpPr>
        <p:spPr bwMode="auto">
          <a:xfrm>
            <a:off x="1422400" y="4508500"/>
            <a:ext cx="863600" cy="865188"/>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
        <p:nvSpPr>
          <p:cNvPr id="7" name="Oval 9"/>
          <p:cNvSpPr>
            <a:spLocks noChangeArrowheads="1"/>
          </p:cNvSpPr>
          <p:nvPr/>
        </p:nvSpPr>
        <p:spPr bwMode="auto">
          <a:xfrm>
            <a:off x="3657600" y="4284663"/>
            <a:ext cx="574675" cy="503237"/>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Tree>
    <p:extLst>
      <p:ext uri="{BB962C8B-B14F-4D97-AF65-F5344CB8AC3E}">
        <p14:creationId xmlns:p14="http://schemas.microsoft.com/office/powerpoint/2010/main" val="762651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加法指令控制信号</a:t>
            </a:r>
            <a:endParaRPr lang="en-US" dirty="0"/>
          </a:p>
        </p:txBody>
      </p:sp>
      <p:sp>
        <p:nvSpPr>
          <p:cNvPr id="3" name="Content Placeholder 2"/>
          <p:cNvSpPr>
            <a:spLocks noGrp="1"/>
          </p:cNvSpPr>
          <p:nvPr>
            <p:ph idx="1"/>
          </p:nvPr>
        </p:nvSpPr>
        <p:spPr/>
        <p:txBody>
          <a:bodyPr>
            <a:normAutofit/>
          </a:bodyPr>
          <a:lstStyle/>
          <a:p>
            <a:r>
              <a:rPr lang="en-US" altLang="zh-CN" dirty="0"/>
              <a:t>(2) </a:t>
            </a:r>
            <a:r>
              <a:rPr lang="zh-CN" altLang="en-US" dirty="0"/>
              <a:t>计算地址微指令</a:t>
            </a:r>
          </a:p>
          <a:p>
            <a:pPr lvl="1"/>
            <a:r>
              <a:rPr lang="en-US" altLang="zh-CN" dirty="0"/>
              <a:t>① </a:t>
            </a:r>
            <a:r>
              <a:rPr lang="zh-CN" altLang="en-US" dirty="0"/>
              <a:t>取两个源操作数</a:t>
            </a:r>
            <a:r>
              <a:rPr lang="en-US" altLang="zh-CN" dirty="0"/>
              <a:t>(</a:t>
            </a:r>
            <a:r>
              <a:rPr lang="zh-CN" altLang="en-US" dirty="0"/>
              <a:t>计算地址用</a:t>
            </a:r>
            <a:r>
              <a:rPr lang="en-US" altLang="zh-CN" dirty="0"/>
              <a:t>)</a:t>
            </a:r>
            <a:r>
              <a:rPr lang="zh-CN" altLang="en-US" dirty="0"/>
              <a:t>：</a:t>
            </a:r>
            <a:r>
              <a:rPr lang="en-US" altLang="zh-CN" dirty="0"/>
              <a:t>rs1→GR(8)</a:t>
            </a:r>
            <a:r>
              <a:rPr lang="zh-CN" altLang="en-US" dirty="0"/>
              <a:t>，</a:t>
            </a:r>
            <a:r>
              <a:rPr lang="en-US" altLang="zh-CN" dirty="0"/>
              <a:t>(rs1)→ALU(10)</a:t>
            </a:r>
            <a:r>
              <a:rPr lang="zh-CN" altLang="en-US" dirty="0"/>
              <a:t>，</a:t>
            </a:r>
            <a:r>
              <a:rPr lang="en-US" altLang="zh-CN" dirty="0" err="1"/>
              <a:t>disp→ALU</a:t>
            </a:r>
            <a:r>
              <a:rPr lang="en-US" altLang="zh-CN" dirty="0"/>
              <a:t>(4)</a:t>
            </a:r>
            <a:r>
              <a:rPr lang="zh-CN" altLang="en-US" dirty="0"/>
              <a:t>。</a:t>
            </a:r>
          </a:p>
          <a:p>
            <a:pPr lvl="1"/>
            <a:r>
              <a:rPr lang="en-US" altLang="zh-CN" dirty="0"/>
              <a:t>② </a:t>
            </a:r>
            <a:r>
              <a:rPr lang="zh-CN" altLang="en-US" dirty="0"/>
              <a:t>加法运算：</a:t>
            </a:r>
            <a:r>
              <a:rPr lang="zh-CN" altLang="en-US" dirty="0">
                <a:latin typeface="Arial" charset="0"/>
              </a:rPr>
              <a:t>“</a:t>
            </a:r>
            <a:r>
              <a:rPr lang="en-US" altLang="zh-CN" dirty="0"/>
              <a:t>+</a:t>
            </a:r>
            <a:r>
              <a:rPr lang="en-US" altLang="zh-CN" dirty="0">
                <a:latin typeface="Arial" charset="0"/>
              </a:rPr>
              <a:t>”</a:t>
            </a:r>
            <a:r>
              <a:rPr lang="en-US" altLang="zh-CN" dirty="0"/>
              <a:t>(13)</a:t>
            </a:r>
            <a:r>
              <a:rPr lang="zh-CN" altLang="en-US" dirty="0"/>
              <a:t>。</a:t>
            </a:r>
          </a:p>
          <a:p>
            <a:pPr lvl="1"/>
            <a:r>
              <a:rPr lang="en-US" altLang="zh-CN" dirty="0"/>
              <a:t>③ </a:t>
            </a:r>
            <a:r>
              <a:rPr lang="zh-CN" altLang="en-US" dirty="0"/>
              <a:t>有效地址送地址寄存器：</a:t>
            </a:r>
            <a:r>
              <a:rPr lang="en-US" altLang="zh-CN" dirty="0"/>
              <a:t>ALU→AR(19)</a:t>
            </a:r>
            <a:r>
              <a:rPr lang="zh-CN" altLang="en-US" dirty="0"/>
              <a:t>。</a:t>
            </a:r>
          </a:p>
        </p:txBody>
      </p:sp>
    </p:spTree>
    <p:extLst>
      <p:ext uri="{BB962C8B-B14F-4D97-AF65-F5344CB8AC3E}">
        <p14:creationId xmlns:p14="http://schemas.microsoft.com/office/powerpoint/2010/main" val="1703372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graphicFrame>
        <p:nvGraphicFramePr>
          <p:cNvPr id="8" name="Object 3"/>
          <p:cNvGraphicFramePr>
            <a:graphicFrameLocks noChangeAspect="1"/>
          </p:cNvGraphicFramePr>
          <p:nvPr/>
        </p:nvGraphicFramePr>
        <p:xfrm>
          <a:off x="971550" y="1628775"/>
          <a:ext cx="7200900" cy="5184775"/>
        </p:xfrm>
        <a:graphic>
          <a:graphicData uri="http://schemas.openxmlformats.org/presentationml/2006/ole">
            <mc:AlternateContent xmlns:mc="http://schemas.openxmlformats.org/markup-compatibility/2006">
              <mc:Choice xmlns:v="urn:schemas-microsoft-com:vml" Requires="v">
                <p:oleObj name="位图图像" r:id="rId2" imgW="13657143" imgH="9152381" progId="Paint.Picture">
                  <p:embed/>
                </p:oleObj>
              </mc:Choice>
              <mc:Fallback>
                <p:oleObj name="位图图像" r:id="rId2" imgW="13657143" imgH="9152381"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628775"/>
                        <a:ext cx="7200900" cy="5184775"/>
                      </a:xfrm>
                      <a:prstGeom prst="rect">
                        <a:avLst/>
                      </a:prstGeom>
                      <a:noFill/>
                      <a:ln>
                        <a:noFill/>
                      </a:ln>
                      <a:effectLst/>
                    </p:spPr>
                  </p:pic>
                </p:oleObj>
              </mc:Fallback>
            </mc:AlternateContent>
          </a:graphicData>
        </a:graphic>
      </p:graphicFrame>
      <p:sp>
        <p:nvSpPr>
          <p:cNvPr id="2" name="Title 1"/>
          <p:cNvSpPr>
            <a:spLocks noGrp="1"/>
          </p:cNvSpPr>
          <p:nvPr>
            <p:ph type="title"/>
          </p:nvPr>
        </p:nvSpPr>
        <p:spPr/>
        <p:txBody>
          <a:bodyPr>
            <a:normAutofit/>
          </a:bodyPr>
          <a:lstStyle/>
          <a:p>
            <a:r>
              <a:rPr lang="zh-CN" altLang="en-US" dirty="0"/>
              <a:t>加法指令控制信号</a:t>
            </a:r>
            <a:br>
              <a:rPr lang="en-US" altLang="zh-CN" dirty="0"/>
            </a:br>
            <a:r>
              <a:rPr lang="is-IS" altLang="zh-CN" dirty="0"/>
              <a:t>(2)</a:t>
            </a:r>
            <a:r>
              <a:rPr lang="zh-CN" altLang="en-US" dirty="0"/>
              <a:t>计算地址微指令</a:t>
            </a:r>
            <a:endParaRPr lang="en-US" dirty="0"/>
          </a:p>
        </p:txBody>
      </p:sp>
      <p:sp>
        <p:nvSpPr>
          <p:cNvPr id="4" name="Oval 2"/>
          <p:cNvSpPr>
            <a:spLocks noChangeArrowheads="1"/>
          </p:cNvSpPr>
          <p:nvPr/>
        </p:nvSpPr>
        <p:spPr bwMode="auto">
          <a:xfrm>
            <a:off x="5727700" y="2023270"/>
            <a:ext cx="736162" cy="656868"/>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
        <p:nvSpPr>
          <p:cNvPr id="5" name="Oval 7"/>
          <p:cNvSpPr>
            <a:spLocks noChangeArrowheads="1"/>
          </p:cNvSpPr>
          <p:nvPr/>
        </p:nvSpPr>
        <p:spPr bwMode="auto">
          <a:xfrm>
            <a:off x="5727699" y="2815074"/>
            <a:ext cx="1303721" cy="504825"/>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
        <p:nvSpPr>
          <p:cNvPr id="6" name="Oval 8"/>
          <p:cNvSpPr>
            <a:spLocks noChangeArrowheads="1"/>
          </p:cNvSpPr>
          <p:nvPr/>
        </p:nvSpPr>
        <p:spPr bwMode="auto">
          <a:xfrm>
            <a:off x="6167820" y="3783724"/>
            <a:ext cx="500994" cy="299544"/>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
        <p:nvSpPr>
          <p:cNvPr id="7" name="Oval 9"/>
          <p:cNvSpPr>
            <a:spLocks noChangeArrowheads="1"/>
          </p:cNvSpPr>
          <p:nvPr/>
        </p:nvSpPr>
        <p:spPr bwMode="auto">
          <a:xfrm>
            <a:off x="3200400" y="2815074"/>
            <a:ext cx="835572" cy="503237"/>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
        <p:nvSpPr>
          <p:cNvPr id="9" name="Oval 8"/>
          <p:cNvSpPr>
            <a:spLocks noChangeArrowheads="1"/>
          </p:cNvSpPr>
          <p:nvPr/>
        </p:nvSpPr>
        <p:spPr bwMode="auto">
          <a:xfrm>
            <a:off x="6780922" y="4882055"/>
            <a:ext cx="1180663" cy="304800"/>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Tree>
    <p:extLst>
      <p:ext uri="{BB962C8B-B14F-4D97-AF65-F5344CB8AC3E}">
        <p14:creationId xmlns:p14="http://schemas.microsoft.com/office/powerpoint/2010/main" val="252785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控制器的功能</a:t>
            </a:r>
            <a:endParaRPr lang="en-US" dirty="0"/>
          </a:p>
        </p:txBody>
      </p:sp>
      <p:sp>
        <p:nvSpPr>
          <p:cNvPr id="3" name="Content Placeholder 2"/>
          <p:cNvSpPr>
            <a:spLocks noGrp="1"/>
          </p:cNvSpPr>
          <p:nvPr>
            <p:ph idx="1"/>
          </p:nvPr>
        </p:nvSpPr>
        <p:spPr/>
        <p:txBody>
          <a:bodyPr>
            <a:normAutofit/>
          </a:bodyPr>
          <a:lstStyle/>
          <a:p>
            <a:r>
              <a:rPr lang="zh-CN" altLang="en-US" dirty="0"/>
              <a:t>计算机对信息进行处理</a:t>
            </a:r>
            <a:r>
              <a:rPr lang="en-US" altLang="zh-CN" dirty="0"/>
              <a:t>(</a:t>
            </a:r>
            <a:r>
              <a:rPr lang="zh-CN" altLang="en-US" dirty="0"/>
              <a:t>或计算</a:t>
            </a:r>
            <a:r>
              <a:rPr lang="en-US" altLang="zh-CN" dirty="0"/>
              <a:t>)</a:t>
            </a:r>
            <a:r>
              <a:rPr lang="zh-CN" altLang="en-US" dirty="0"/>
              <a:t>是通过程序的执行而实现的</a:t>
            </a:r>
            <a:endParaRPr lang="en-US" altLang="zh-CN" dirty="0"/>
          </a:p>
          <a:p>
            <a:r>
              <a:rPr lang="zh-CN" altLang="en-US" dirty="0"/>
              <a:t>程序是完成某个确定算法的指令序列，要预先存放在存储器中</a:t>
            </a:r>
            <a:endParaRPr lang="en-US" altLang="zh-CN" dirty="0"/>
          </a:p>
          <a:p>
            <a:r>
              <a:rPr lang="zh-CN" altLang="en-US" dirty="0"/>
              <a:t>控制器的作用是控制程序的执行</a:t>
            </a:r>
          </a:p>
        </p:txBody>
      </p:sp>
    </p:spTree>
    <p:extLst>
      <p:ext uri="{BB962C8B-B14F-4D97-AF65-F5344CB8AC3E}">
        <p14:creationId xmlns:p14="http://schemas.microsoft.com/office/powerpoint/2010/main" val="15547421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加法指令控制信号</a:t>
            </a:r>
            <a:endParaRPr kumimoji="1"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a:t>(3) </a:t>
                </a:r>
                <a:r>
                  <a:rPr lang="zh-CN" altLang="en-US" dirty="0"/>
                  <a:t>取数微指令</a:t>
                </a:r>
              </a:p>
              <a:p>
                <a:pPr lvl="1"/>
                <a:r>
                  <a:rPr lang="en-US" altLang="zh-CN" dirty="0"/>
                  <a:t>① </a:t>
                </a:r>
                <a:r>
                  <a:rPr lang="zh-CN" altLang="en-US" dirty="0"/>
                  <a:t>数据地址送地址总线：</a:t>
                </a:r>
                <a:r>
                  <a:rPr lang="en-US" altLang="zh-CN" dirty="0"/>
                  <a:t>AR→AB(20)</a:t>
                </a:r>
                <a:r>
                  <a:rPr lang="zh-CN" altLang="en-US" dirty="0"/>
                  <a:t>。</a:t>
                </a:r>
              </a:p>
              <a:p>
                <a:pPr lvl="1"/>
                <a:r>
                  <a:rPr lang="en-US" altLang="zh-CN" dirty="0"/>
                  <a:t>② </a:t>
                </a:r>
                <a:r>
                  <a:rPr lang="zh-CN" altLang="en-US" dirty="0"/>
                  <a:t>发访存控制命令：</a:t>
                </a:r>
                <a:r>
                  <a:rPr lang="en-US" altLang="zh-CN" dirty="0"/>
                  <a:t>ADS(21)</a:t>
                </a:r>
                <a:r>
                  <a:rPr lang="zh-CN" altLang="en-US" dirty="0"/>
                  <a:t>，</a:t>
                </a:r>
                <a:r>
                  <a:rPr lang="en-US" altLang="zh-CN" dirty="0"/>
                  <a:t> </a:t>
                </a:r>
                <a14:m>
                  <m:oMath xmlns:m="http://schemas.openxmlformats.org/officeDocument/2006/math">
                    <m:r>
                      <a:rPr lang="en-US" altLang="zh-CN" i="1">
                        <a:latin typeface="Cambria Math" charset="0"/>
                      </a:rPr>
                      <m:t>𝑀</m:t>
                    </m:r>
                    <m:r>
                      <a:rPr lang="en-US" altLang="zh-CN" i="1">
                        <a:latin typeface="Cambria Math" charset="0"/>
                      </a:rPr>
                      <m:t>/</m:t>
                    </m:r>
                    <m:acc>
                      <m:accPr>
                        <m:chr m:val="̅"/>
                        <m:ctrlPr>
                          <a:rPr lang="en-US" altLang="zh-CN" i="1">
                            <a:latin typeface="Cambria Math" panose="02040503050406030204" pitchFamily="18" charset="0"/>
                          </a:rPr>
                        </m:ctrlPr>
                      </m:accPr>
                      <m:e>
                        <m:r>
                          <a:rPr lang="en-US" altLang="zh-CN" i="1">
                            <a:latin typeface="Cambria Math" charset="0"/>
                          </a:rPr>
                          <m:t>𝐼𝑂</m:t>
                        </m:r>
                      </m:e>
                    </m:acc>
                  </m:oMath>
                </a14:m>
                <a:r>
                  <a:rPr lang="en-US" altLang="zh-CN" dirty="0"/>
                  <a:t>(22)</a:t>
                </a:r>
                <a:r>
                  <a:rPr lang="zh-CN" altLang="en-US" dirty="0"/>
                  <a:t>，</a:t>
                </a:r>
                <a:r>
                  <a:rPr lang="en-US" altLang="zh-CN" dirty="0"/>
                  <a:t> </a:t>
                </a:r>
                <a14:m>
                  <m:oMath xmlns:m="http://schemas.openxmlformats.org/officeDocument/2006/math">
                    <m:r>
                      <a:rPr lang="en-US" altLang="zh-CN" i="1">
                        <a:latin typeface="Cambria Math" charset="0"/>
                      </a:rPr>
                      <m:t>𝑊</m:t>
                    </m:r>
                    <m:r>
                      <a:rPr lang="en-US" altLang="zh-CN" i="1">
                        <a:latin typeface="Cambria Math" charset="0"/>
                      </a:rPr>
                      <m:t>/</m:t>
                    </m:r>
                    <m:acc>
                      <m:accPr>
                        <m:chr m:val="̅"/>
                        <m:ctrlPr>
                          <a:rPr lang="en-US" altLang="zh-CN" i="1">
                            <a:latin typeface="Cambria Math" panose="02040503050406030204" pitchFamily="18" charset="0"/>
                          </a:rPr>
                        </m:ctrlPr>
                      </m:accPr>
                      <m:e>
                        <m:r>
                          <a:rPr lang="en-US" altLang="zh-CN" i="1">
                            <a:latin typeface="Cambria Math" charset="0"/>
                          </a:rPr>
                          <m:t>𝑅</m:t>
                        </m:r>
                      </m:e>
                    </m:acc>
                    <m:r>
                      <a:rPr lang="en-US" altLang="zh-CN" i="1">
                        <a:latin typeface="Cambria Math" charset="0"/>
                      </a:rPr>
                      <m:t> </m:t>
                    </m:r>
                  </m:oMath>
                </a14:m>
                <a:r>
                  <a:rPr lang="en-US" altLang="zh-CN" dirty="0"/>
                  <a:t>(23)</a:t>
                </a:r>
                <a:r>
                  <a:rPr lang="zh-CN" altLang="en-US" dirty="0"/>
                  <a:t>。由存储器将数据送数据总线</a:t>
                </a:r>
                <a:r>
                  <a:rPr lang="en-US" altLang="zh-CN" dirty="0"/>
                  <a:t>DB</a:t>
                </a:r>
                <a:r>
                  <a:rPr lang="zh-CN" altLang="en-US" dirty="0"/>
                  <a:t>。</a:t>
                </a:r>
              </a:p>
              <a:p>
                <a:pPr lvl="1"/>
                <a:r>
                  <a:rPr lang="en-US" altLang="zh-CN" dirty="0"/>
                  <a:t>③ </a:t>
                </a:r>
                <a:r>
                  <a:rPr lang="zh-CN" altLang="en-US" dirty="0"/>
                  <a:t>数据送数据寄存器：</a:t>
                </a:r>
                <a:r>
                  <a:rPr lang="en-US" altLang="zh-CN" dirty="0"/>
                  <a:t>DB→DR(6)</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1" t="-2521" r="-51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03472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graphicFrame>
        <p:nvGraphicFramePr>
          <p:cNvPr id="8" name="Object 3"/>
          <p:cNvGraphicFramePr>
            <a:graphicFrameLocks noChangeAspect="1"/>
          </p:cNvGraphicFramePr>
          <p:nvPr/>
        </p:nvGraphicFramePr>
        <p:xfrm>
          <a:off x="971550" y="1628775"/>
          <a:ext cx="7200900" cy="5184775"/>
        </p:xfrm>
        <a:graphic>
          <a:graphicData uri="http://schemas.openxmlformats.org/presentationml/2006/ole">
            <mc:AlternateContent xmlns:mc="http://schemas.openxmlformats.org/markup-compatibility/2006">
              <mc:Choice xmlns:v="urn:schemas-microsoft-com:vml" Requires="v">
                <p:oleObj name="位图图像" r:id="rId2" imgW="13657143" imgH="9152381" progId="Paint.Picture">
                  <p:embed/>
                </p:oleObj>
              </mc:Choice>
              <mc:Fallback>
                <p:oleObj name="位图图像" r:id="rId2" imgW="13657143" imgH="9152381"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628775"/>
                        <a:ext cx="7200900" cy="5184775"/>
                      </a:xfrm>
                      <a:prstGeom prst="rect">
                        <a:avLst/>
                      </a:prstGeom>
                      <a:noFill/>
                      <a:ln>
                        <a:noFill/>
                      </a:ln>
                      <a:effectLst/>
                    </p:spPr>
                  </p:pic>
                </p:oleObj>
              </mc:Fallback>
            </mc:AlternateContent>
          </a:graphicData>
        </a:graphic>
      </p:graphicFrame>
      <p:sp>
        <p:nvSpPr>
          <p:cNvPr id="2" name="Title 1"/>
          <p:cNvSpPr>
            <a:spLocks noGrp="1"/>
          </p:cNvSpPr>
          <p:nvPr>
            <p:ph type="title"/>
          </p:nvPr>
        </p:nvSpPr>
        <p:spPr/>
        <p:txBody>
          <a:bodyPr>
            <a:normAutofit/>
          </a:bodyPr>
          <a:lstStyle/>
          <a:p>
            <a:r>
              <a:rPr lang="zh-CN" altLang="en-US" dirty="0"/>
              <a:t>加法指令控制信号</a:t>
            </a:r>
            <a:br>
              <a:rPr lang="en-US" altLang="zh-CN" dirty="0"/>
            </a:br>
            <a:r>
              <a:rPr lang="en-US" altLang="zh-CN" dirty="0"/>
              <a:t>(3) </a:t>
            </a:r>
            <a:r>
              <a:rPr lang="zh-CN" altLang="en-US" dirty="0"/>
              <a:t>取数微指令</a:t>
            </a:r>
            <a:endParaRPr lang="en-US" dirty="0"/>
          </a:p>
        </p:txBody>
      </p:sp>
      <p:sp>
        <p:nvSpPr>
          <p:cNvPr id="6" name="Oval 8"/>
          <p:cNvSpPr>
            <a:spLocks noChangeArrowheads="1"/>
          </p:cNvSpPr>
          <p:nvPr/>
        </p:nvSpPr>
        <p:spPr bwMode="auto">
          <a:xfrm>
            <a:off x="1406634" y="4493173"/>
            <a:ext cx="816304" cy="819806"/>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
        <p:nvSpPr>
          <p:cNvPr id="7" name="Oval 9"/>
          <p:cNvSpPr>
            <a:spLocks noChangeArrowheads="1"/>
          </p:cNvSpPr>
          <p:nvPr/>
        </p:nvSpPr>
        <p:spPr bwMode="auto">
          <a:xfrm>
            <a:off x="3957144" y="4166912"/>
            <a:ext cx="472965" cy="503237"/>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
        <p:nvSpPr>
          <p:cNvPr id="9" name="Oval 8"/>
          <p:cNvSpPr>
            <a:spLocks noChangeArrowheads="1"/>
          </p:cNvSpPr>
          <p:nvPr/>
        </p:nvSpPr>
        <p:spPr bwMode="auto">
          <a:xfrm>
            <a:off x="6780922" y="5528445"/>
            <a:ext cx="1180663" cy="304800"/>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Tree>
    <p:extLst>
      <p:ext uri="{BB962C8B-B14F-4D97-AF65-F5344CB8AC3E}">
        <p14:creationId xmlns:p14="http://schemas.microsoft.com/office/powerpoint/2010/main" val="488769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加法指令控制信号</a:t>
            </a:r>
            <a:endParaRPr kumimoji="1" lang="zh-CN" altLang="en-US" dirty="0"/>
          </a:p>
        </p:txBody>
      </p:sp>
      <p:sp>
        <p:nvSpPr>
          <p:cNvPr id="3" name="Content Placeholder 2"/>
          <p:cNvSpPr>
            <a:spLocks noGrp="1"/>
          </p:cNvSpPr>
          <p:nvPr>
            <p:ph idx="1"/>
          </p:nvPr>
        </p:nvSpPr>
        <p:spPr/>
        <p:txBody>
          <a:bodyPr/>
          <a:lstStyle/>
          <a:p>
            <a:r>
              <a:rPr lang="en-US" altLang="zh-CN" dirty="0"/>
              <a:t>(4) </a:t>
            </a:r>
            <a:r>
              <a:rPr lang="zh-CN" altLang="en-US" dirty="0"/>
              <a:t>加法运算和送结果微指令</a:t>
            </a:r>
          </a:p>
          <a:p>
            <a:pPr lvl="1"/>
            <a:r>
              <a:rPr lang="en-US" altLang="zh-CN" dirty="0"/>
              <a:t>① </a:t>
            </a:r>
            <a:r>
              <a:rPr lang="zh-CN" altLang="en-US" dirty="0"/>
              <a:t>两源操作数送</a:t>
            </a:r>
            <a:r>
              <a:rPr lang="en-US" altLang="zh-CN" dirty="0"/>
              <a:t>ALU</a:t>
            </a:r>
            <a:r>
              <a:rPr lang="zh-CN" altLang="en-US" dirty="0"/>
              <a:t>：</a:t>
            </a:r>
            <a:r>
              <a:rPr lang="en-US" altLang="zh-CN" dirty="0" err="1"/>
              <a:t>rs→GR</a:t>
            </a:r>
            <a:r>
              <a:rPr lang="en-US" altLang="zh-CN" dirty="0"/>
              <a:t>(9)</a:t>
            </a:r>
            <a:r>
              <a:rPr lang="zh-CN" altLang="en-US" dirty="0"/>
              <a:t>，</a:t>
            </a:r>
            <a:r>
              <a:rPr lang="en-US" altLang="zh-CN" dirty="0"/>
              <a:t>(</a:t>
            </a:r>
            <a:r>
              <a:rPr lang="en-US" altLang="zh-CN" dirty="0" err="1"/>
              <a:t>rs</a:t>
            </a:r>
            <a:r>
              <a:rPr lang="en-US" altLang="zh-CN" dirty="0"/>
              <a:t>)→ALU(11)</a:t>
            </a:r>
            <a:r>
              <a:rPr lang="zh-CN" altLang="en-US" dirty="0"/>
              <a:t>；</a:t>
            </a:r>
            <a:r>
              <a:rPr lang="en-US" altLang="zh-CN" dirty="0"/>
              <a:t>DR→ALU(12)</a:t>
            </a:r>
            <a:r>
              <a:rPr lang="zh-CN" altLang="en-US" dirty="0"/>
              <a:t>。</a:t>
            </a:r>
          </a:p>
          <a:p>
            <a:pPr lvl="1"/>
            <a:r>
              <a:rPr lang="en-US" altLang="zh-CN" dirty="0"/>
              <a:t>② </a:t>
            </a:r>
            <a:r>
              <a:rPr lang="zh-CN" altLang="en-US" dirty="0"/>
              <a:t>加法运算：</a:t>
            </a:r>
            <a:r>
              <a:rPr lang="zh-CN" altLang="en-US" dirty="0">
                <a:latin typeface="Arial" charset="0"/>
              </a:rPr>
              <a:t>“</a:t>
            </a:r>
            <a:r>
              <a:rPr lang="en-US" altLang="zh-CN" dirty="0"/>
              <a:t>+</a:t>
            </a:r>
            <a:r>
              <a:rPr lang="en-US" altLang="zh-CN" dirty="0">
                <a:latin typeface="Arial" charset="0"/>
              </a:rPr>
              <a:t>”</a:t>
            </a:r>
            <a:r>
              <a:rPr lang="en-US" altLang="zh-CN" dirty="0"/>
              <a:t>(13)</a:t>
            </a:r>
          </a:p>
          <a:p>
            <a:pPr lvl="1"/>
            <a:r>
              <a:rPr lang="en-US" altLang="zh-CN" dirty="0"/>
              <a:t>③ </a:t>
            </a:r>
            <a:r>
              <a:rPr lang="zh-CN" altLang="en-US" dirty="0"/>
              <a:t>送结果：</a:t>
            </a:r>
            <a:r>
              <a:rPr lang="en-US" altLang="zh-CN" dirty="0"/>
              <a:t>ALU→GR(17)</a:t>
            </a:r>
            <a:endParaRPr lang="zh-CN" altLang="en-US" dirty="0"/>
          </a:p>
        </p:txBody>
      </p:sp>
    </p:spTree>
    <p:extLst>
      <p:ext uri="{BB962C8B-B14F-4D97-AF65-F5344CB8AC3E}">
        <p14:creationId xmlns:p14="http://schemas.microsoft.com/office/powerpoint/2010/main" val="1435487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graphicFrame>
        <p:nvGraphicFramePr>
          <p:cNvPr id="8" name="Object 3"/>
          <p:cNvGraphicFramePr>
            <a:graphicFrameLocks noChangeAspect="1"/>
          </p:cNvGraphicFramePr>
          <p:nvPr/>
        </p:nvGraphicFramePr>
        <p:xfrm>
          <a:off x="971550" y="1628775"/>
          <a:ext cx="7200900" cy="5184775"/>
        </p:xfrm>
        <a:graphic>
          <a:graphicData uri="http://schemas.openxmlformats.org/presentationml/2006/ole">
            <mc:AlternateContent xmlns:mc="http://schemas.openxmlformats.org/markup-compatibility/2006">
              <mc:Choice xmlns:v="urn:schemas-microsoft-com:vml" Requires="v">
                <p:oleObj name="位图图像" r:id="rId2" imgW="13657143" imgH="9152381" progId="Paint.Picture">
                  <p:embed/>
                </p:oleObj>
              </mc:Choice>
              <mc:Fallback>
                <p:oleObj name="位图图像" r:id="rId2" imgW="13657143" imgH="9152381"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628775"/>
                        <a:ext cx="7200900" cy="5184775"/>
                      </a:xfrm>
                      <a:prstGeom prst="rect">
                        <a:avLst/>
                      </a:prstGeom>
                      <a:noFill/>
                      <a:ln>
                        <a:noFill/>
                      </a:ln>
                      <a:effectLst/>
                    </p:spPr>
                  </p:pic>
                </p:oleObj>
              </mc:Fallback>
            </mc:AlternateContent>
          </a:graphicData>
        </a:graphic>
      </p:graphicFrame>
      <p:sp>
        <p:nvSpPr>
          <p:cNvPr id="2" name="Title 1"/>
          <p:cNvSpPr>
            <a:spLocks noGrp="1"/>
          </p:cNvSpPr>
          <p:nvPr>
            <p:ph type="title"/>
          </p:nvPr>
        </p:nvSpPr>
        <p:spPr/>
        <p:txBody>
          <a:bodyPr>
            <a:normAutofit/>
          </a:bodyPr>
          <a:lstStyle/>
          <a:p>
            <a:r>
              <a:rPr lang="zh-CN" altLang="en-US" dirty="0"/>
              <a:t>加法指令控制信号</a:t>
            </a:r>
            <a:br>
              <a:rPr lang="en-US" altLang="zh-CN" dirty="0"/>
            </a:br>
            <a:r>
              <a:rPr lang="en-US" altLang="zh-CN" dirty="0"/>
              <a:t>(4) </a:t>
            </a:r>
            <a:r>
              <a:rPr lang="zh-CN" altLang="en-US" dirty="0"/>
              <a:t>加法运算和送结果微指令</a:t>
            </a:r>
            <a:endParaRPr lang="en-US" dirty="0"/>
          </a:p>
        </p:txBody>
      </p:sp>
      <p:sp>
        <p:nvSpPr>
          <p:cNvPr id="4" name="Oval 2"/>
          <p:cNvSpPr>
            <a:spLocks noChangeArrowheads="1"/>
          </p:cNvSpPr>
          <p:nvPr/>
        </p:nvSpPr>
        <p:spPr bwMode="auto">
          <a:xfrm>
            <a:off x="7387019" y="2281704"/>
            <a:ext cx="736162" cy="656868"/>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
        <p:nvSpPr>
          <p:cNvPr id="5" name="Oval 7"/>
          <p:cNvSpPr>
            <a:spLocks noChangeArrowheads="1"/>
          </p:cNvSpPr>
          <p:nvPr/>
        </p:nvSpPr>
        <p:spPr bwMode="auto">
          <a:xfrm>
            <a:off x="6936828" y="2888182"/>
            <a:ext cx="1235622" cy="312218"/>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
        <p:nvSpPr>
          <p:cNvPr id="6" name="Oval 8"/>
          <p:cNvSpPr>
            <a:spLocks noChangeArrowheads="1"/>
          </p:cNvSpPr>
          <p:nvPr/>
        </p:nvSpPr>
        <p:spPr bwMode="auto">
          <a:xfrm>
            <a:off x="6167820" y="3783724"/>
            <a:ext cx="500994" cy="299544"/>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
        <p:nvSpPr>
          <p:cNvPr id="7" name="Oval 9"/>
          <p:cNvSpPr>
            <a:spLocks noChangeArrowheads="1"/>
          </p:cNvSpPr>
          <p:nvPr/>
        </p:nvSpPr>
        <p:spPr bwMode="auto">
          <a:xfrm>
            <a:off x="5582744" y="3540970"/>
            <a:ext cx="1086069" cy="305813"/>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
        <p:nvSpPr>
          <p:cNvPr id="9" name="Oval 8"/>
          <p:cNvSpPr>
            <a:spLocks noChangeArrowheads="1"/>
          </p:cNvSpPr>
          <p:nvPr/>
        </p:nvSpPr>
        <p:spPr bwMode="auto">
          <a:xfrm>
            <a:off x="5943600" y="4262957"/>
            <a:ext cx="1065048" cy="291004"/>
          </a:xfrm>
          <a:prstGeom prst="ellipse">
            <a:avLst/>
          </a:prstGeom>
          <a:noFill/>
          <a:ln w="19050" cap="sq">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Arial" charset="0"/>
                <a:ea typeface="宋体" charset="-122"/>
              </a:defRPr>
            </a:lvl1pPr>
            <a:lvl2pPr marL="742950" indent="-285750" eaLnBrk="0" hangingPunct="0">
              <a:defRPr kumimoji="1" sz="2400">
                <a:solidFill>
                  <a:schemeClr val="tx1"/>
                </a:solidFill>
                <a:latin typeface="Arial" charset="0"/>
                <a:ea typeface="宋体" charset="-122"/>
              </a:defRPr>
            </a:lvl2pPr>
            <a:lvl3pPr marL="1143000" indent="-228600" eaLnBrk="0" hangingPunct="0">
              <a:defRPr kumimoji="1" sz="2400">
                <a:solidFill>
                  <a:schemeClr val="tx1"/>
                </a:solidFill>
                <a:latin typeface="Arial" charset="0"/>
                <a:ea typeface="宋体" charset="-122"/>
              </a:defRPr>
            </a:lvl3pPr>
            <a:lvl4pPr marL="1600200" indent="-228600" eaLnBrk="0" hangingPunct="0">
              <a:defRPr kumimoji="1" sz="2400">
                <a:solidFill>
                  <a:schemeClr val="tx1"/>
                </a:solidFill>
                <a:latin typeface="Arial" charset="0"/>
                <a:ea typeface="宋体" charset="-122"/>
              </a:defRPr>
            </a:lvl4pPr>
            <a:lvl5pPr marL="2057400" indent="-228600" eaLnBrk="0" hangingPunct="0">
              <a:defRPr kumimoji="1" sz="2400">
                <a:solidFill>
                  <a:schemeClr val="tx1"/>
                </a:solidFill>
                <a:latin typeface="Arial" charset="0"/>
                <a:ea typeface="宋体" charset="-122"/>
              </a:defRPr>
            </a:lvl5pPr>
            <a:lvl6pPr marL="2514600" indent="-228600" eaLnBrk="0" fontAlgn="base" hangingPunct="0">
              <a:spcBef>
                <a:spcPct val="0"/>
              </a:spcBef>
              <a:spcAft>
                <a:spcPct val="0"/>
              </a:spcAft>
              <a:defRPr kumimoji="1" sz="2400">
                <a:solidFill>
                  <a:schemeClr val="tx1"/>
                </a:solidFill>
                <a:latin typeface="Arial" charset="0"/>
                <a:ea typeface="宋体" charset="-122"/>
              </a:defRPr>
            </a:lvl6pPr>
            <a:lvl7pPr marL="2971800" indent="-228600" eaLnBrk="0" fontAlgn="base" hangingPunct="0">
              <a:spcBef>
                <a:spcPct val="0"/>
              </a:spcBef>
              <a:spcAft>
                <a:spcPct val="0"/>
              </a:spcAft>
              <a:defRPr kumimoji="1" sz="2400">
                <a:solidFill>
                  <a:schemeClr val="tx1"/>
                </a:solidFill>
                <a:latin typeface="Arial" charset="0"/>
                <a:ea typeface="宋体" charset="-122"/>
              </a:defRPr>
            </a:lvl7pPr>
            <a:lvl8pPr marL="3429000" indent="-228600" eaLnBrk="0" fontAlgn="base" hangingPunct="0">
              <a:spcBef>
                <a:spcPct val="0"/>
              </a:spcBef>
              <a:spcAft>
                <a:spcPct val="0"/>
              </a:spcAft>
              <a:defRPr kumimoji="1" sz="2400">
                <a:solidFill>
                  <a:schemeClr val="tx1"/>
                </a:solidFill>
                <a:latin typeface="Arial" charset="0"/>
                <a:ea typeface="宋体" charset="-122"/>
              </a:defRPr>
            </a:lvl8pPr>
            <a:lvl9pPr marL="3886200" indent="-228600" eaLnBrk="0" fontAlgn="base" hangingPunct="0">
              <a:spcBef>
                <a:spcPct val="0"/>
              </a:spcBef>
              <a:spcAft>
                <a:spcPct val="0"/>
              </a:spcAft>
              <a:defRPr kumimoji="1" sz="2400">
                <a:solidFill>
                  <a:schemeClr val="tx1"/>
                </a:solidFill>
                <a:latin typeface="Arial" charset="0"/>
                <a:ea typeface="宋体" charset="-122"/>
              </a:defRPr>
            </a:lvl9pPr>
          </a:lstStyle>
          <a:p>
            <a:pPr eaLnBrk="1" hangingPunct="1"/>
            <a:endParaRPr lang="en-US" altLang="en-US" sz="1800"/>
          </a:p>
        </p:txBody>
      </p:sp>
    </p:spTree>
    <p:extLst>
      <p:ext uri="{BB962C8B-B14F-4D97-AF65-F5344CB8AC3E}">
        <p14:creationId xmlns:p14="http://schemas.microsoft.com/office/powerpoint/2010/main" val="12683607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微指令</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将每个控制信号用</a:t>
                </a:r>
                <a:r>
                  <a:rPr lang="en-US" altLang="zh-CN" dirty="0"/>
                  <a:t>1</a:t>
                </a:r>
                <a:r>
                  <a:rPr lang="zh-CN" altLang="en-US" dirty="0"/>
                  <a:t>位表示：当该位为</a:t>
                </a:r>
                <a:r>
                  <a:rPr lang="en-US" altLang="zh-CN" dirty="0"/>
                  <a:t>1</a:t>
                </a:r>
                <a:r>
                  <a:rPr lang="zh-CN" altLang="en-US" dirty="0"/>
                  <a:t>时，表示有控制信号；为</a:t>
                </a:r>
                <a:r>
                  <a:rPr lang="en-US" altLang="zh-CN" dirty="0"/>
                  <a:t>0</a:t>
                </a:r>
                <a:r>
                  <a:rPr lang="zh-CN" altLang="en-US" dirty="0"/>
                  <a:t>时，表示无控制信号。</a:t>
                </a:r>
              </a:p>
              <a:p>
                <a:pPr lvl="1"/>
                <a:r>
                  <a:rPr lang="zh-CN" altLang="en-US" dirty="0"/>
                  <a:t>对</a:t>
                </a:r>
                <a14:m>
                  <m:oMath xmlns:m="http://schemas.openxmlformats.org/officeDocument/2006/math">
                    <m:r>
                      <a:rPr lang="en-US" altLang="zh-CN" i="1">
                        <a:latin typeface="Cambria Math" charset="0"/>
                      </a:rPr>
                      <m:t>𝑀</m:t>
                    </m:r>
                    <m:r>
                      <a:rPr lang="en-US" altLang="zh-CN" i="1">
                        <a:latin typeface="Cambria Math" charset="0"/>
                      </a:rPr>
                      <m:t>/</m:t>
                    </m:r>
                    <m:acc>
                      <m:accPr>
                        <m:chr m:val="̅"/>
                        <m:ctrlPr>
                          <a:rPr lang="en-US" altLang="zh-CN" i="1">
                            <a:latin typeface="Cambria Math" panose="02040503050406030204" pitchFamily="18" charset="0"/>
                          </a:rPr>
                        </m:ctrlPr>
                      </m:accPr>
                      <m:e>
                        <m:r>
                          <a:rPr lang="en-US" altLang="zh-CN" i="1">
                            <a:latin typeface="Cambria Math" charset="0"/>
                          </a:rPr>
                          <m:t>𝐼𝑂</m:t>
                        </m:r>
                      </m:e>
                    </m:acc>
                  </m:oMath>
                </a14:m>
                <a:r>
                  <a:rPr lang="en-US" altLang="zh-CN" dirty="0"/>
                  <a:t>(22)</a:t>
                </a:r>
                <a:r>
                  <a:rPr lang="zh-CN" altLang="en-US" dirty="0"/>
                  <a:t>、</a:t>
                </a:r>
                <a14:m>
                  <m:oMath xmlns:m="http://schemas.openxmlformats.org/officeDocument/2006/math">
                    <m:r>
                      <a:rPr lang="en-US" altLang="zh-CN" i="1">
                        <a:latin typeface="Cambria Math" charset="0"/>
                      </a:rPr>
                      <m:t>𝑊</m:t>
                    </m:r>
                    <m:r>
                      <a:rPr lang="en-US" altLang="zh-CN" i="1">
                        <a:latin typeface="Cambria Math" charset="0"/>
                      </a:rPr>
                      <m:t>/</m:t>
                    </m:r>
                    <m:acc>
                      <m:accPr>
                        <m:chr m:val="̅"/>
                        <m:ctrlPr>
                          <a:rPr lang="en-US" altLang="zh-CN" i="1">
                            <a:latin typeface="Cambria Math" panose="02040503050406030204" pitchFamily="18" charset="0"/>
                          </a:rPr>
                        </m:ctrlPr>
                      </m:accPr>
                      <m:e>
                        <m:r>
                          <a:rPr lang="en-US" altLang="zh-CN" i="1">
                            <a:latin typeface="Cambria Math" charset="0"/>
                          </a:rPr>
                          <m:t>𝑅</m:t>
                        </m:r>
                      </m:e>
                    </m:acc>
                    <m:r>
                      <a:rPr lang="en-US" altLang="zh-CN" i="1">
                        <a:latin typeface="Cambria Math" charset="0"/>
                      </a:rPr>
                      <m:t> </m:t>
                    </m:r>
                  </m:oMath>
                </a14:m>
                <a:r>
                  <a:rPr lang="en-US" altLang="zh-CN" dirty="0"/>
                  <a:t>(23)</a:t>
                </a:r>
                <a:r>
                  <a:rPr lang="zh-CN" altLang="en-US" dirty="0"/>
                  <a:t>，则当该位为</a:t>
                </a:r>
                <a:r>
                  <a:rPr lang="en-US" altLang="zh-CN" dirty="0"/>
                  <a:t>1</a:t>
                </a:r>
                <a:r>
                  <a:rPr lang="zh-CN" altLang="en-US" dirty="0"/>
                  <a:t>时，分别表示访问存储器和写；当该位为</a:t>
                </a:r>
                <a:r>
                  <a:rPr lang="en-US" altLang="zh-CN" dirty="0"/>
                  <a:t>0</a:t>
                </a:r>
                <a:r>
                  <a:rPr lang="zh-CN" altLang="en-US" dirty="0"/>
                  <a:t>时，分别表示</a:t>
                </a:r>
                <a:r>
                  <a:rPr lang="en-US" altLang="zh-CN" dirty="0"/>
                  <a:t>IO</a:t>
                </a:r>
                <a:r>
                  <a:rPr lang="zh-CN" altLang="en-US" dirty="0"/>
                  <a:t>访问和读。</a:t>
                </a:r>
              </a:p>
              <a:p>
                <a:r>
                  <a:rPr lang="zh-CN" altLang="en-US" dirty="0"/>
                  <a:t>每条微指令执行完后，需要给出下条微指令执行的地址。</a:t>
                </a:r>
              </a:p>
              <a:p>
                <a:r>
                  <a:rPr lang="zh-CN" altLang="en-US" dirty="0"/>
                  <a:t>微指令由控制字段和下址字段组成</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1" t="-2521" r="-1236"/>
                </a:stretch>
              </a:blipFill>
            </p:spPr>
            <p:txBody>
              <a:bodyPr/>
              <a:lstStyle/>
              <a:p>
                <a:r>
                  <a:rPr lang="zh-CN" altLang="en-US">
                    <a:noFill/>
                  </a:rPr>
                  <a:t> </a:t>
                </a:r>
              </a:p>
            </p:txBody>
          </p:sp>
        </mc:Fallback>
      </mc:AlternateContent>
      <p:sp>
        <p:nvSpPr>
          <p:cNvPr id="4" name="Rectangle 2052"/>
          <p:cNvSpPr>
            <a:spLocks noChangeArrowheads="1"/>
          </p:cNvSpPr>
          <p:nvPr/>
        </p:nvSpPr>
        <p:spPr bwMode="auto">
          <a:xfrm>
            <a:off x="1041400" y="5257800"/>
            <a:ext cx="3606800" cy="5334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flatTx/>
          </a:bodyPr>
          <a:lstStyle/>
          <a:p>
            <a:r>
              <a:rPr lang="zh-CN" altLang="en-US" sz="2400" dirty="0">
                <a:latin typeface="Times New Roman" charset="0"/>
              </a:rPr>
              <a:t>微操作序列（控制字段）</a:t>
            </a:r>
          </a:p>
        </p:txBody>
      </p:sp>
      <p:sp>
        <p:nvSpPr>
          <p:cNvPr id="5" name="Rectangle 2054"/>
          <p:cNvSpPr>
            <a:spLocks noChangeArrowheads="1"/>
          </p:cNvSpPr>
          <p:nvPr/>
        </p:nvSpPr>
        <p:spPr bwMode="auto">
          <a:xfrm>
            <a:off x="4648200" y="5257800"/>
            <a:ext cx="3390900" cy="5334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flatTx/>
          </a:bodyPr>
          <a:lstStyle/>
          <a:p>
            <a:r>
              <a:rPr lang="zh-CN" altLang="en-US" sz="2400" dirty="0">
                <a:latin typeface="Times New Roman" charset="0"/>
              </a:rPr>
              <a:t>后继地址（下址字段）</a:t>
            </a:r>
          </a:p>
        </p:txBody>
      </p:sp>
    </p:spTree>
    <p:extLst>
      <p:ext uri="{BB962C8B-B14F-4D97-AF65-F5344CB8AC3E}">
        <p14:creationId xmlns:p14="http://schemas.microsoft.com/office/powerpoint/2010/main" val="469445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加法指令的微指令编码</a:t>
            </a:r>
            <a:endParaRPr lang="en-US" dirty="0"/>
          </a:p>
        </p:txBody>
      </p:sp>
      <p:sp>
        <p:nvSpPr>
          <p:cNvPr id="3" name="Content Placeholder 2"/>
          <p:cNvSpPr>
            <a:spLocks noGrp="1"/>
          </p:cNvSpPr>
          <p:nvPr>
            <p:ph idx="1"/>
          </p:nvPr>
        </p:nvSpPr>
        <p:spPr/>
        <p:txBody>
          <a:bodyPr/>
          <a:lstStyle/>
          <a:p>
            <a:r>
              <a:rPr lang="zh-CN" altLang="en-US" dirty="0"/>
              <a:t>加法指令的四条微指令编码，每一小格表示一位</a:t>
            </a:r>
            <a:r>
              <a:rPr lang="en-US" altLang="zh-CN" dirty="0"/>
              <a:t>(</a:t>
            </a:r>
            <a:r>
              <a:rPr lang="zh-CN" altLang="en-US" dirty="0"/>
              <a:t>二进制</a:t>
            </a:r>
            <a:r>
              <a:rPr lang="en-US" altLang="zh-CN" dirty="0"/>
              <a:t>)</a:t>
            </a:r>
            <a:r>
              <a:rPr lang="zh-CN" altLang="en-US" dirty="0"/>
              <a:t>，空格表示</a:t>
            </a:r>
            <a:r>
              <a:rPr lang="en-US" altLang="zh-CN" dirty="0"/>
              <a:t>0</a:t>
            </a:r>
            <a:r>
              <a:rPr lang="zh-CN" altLang="en-US" dirty="0"/>
              <a:t>，第</a:t>
            </a:r>
            <a:r>
              <a:rPr lang="en-US" altLang="zh-CN" dirty="0"/>
              <a:t>24</a:t>
            </a:r>
            <a:r>
              <a:rPr lang="zh-CN" altLang="en-US" dirty="0"/>
              <a:t>位到第</a:t>
            </a:r>
            <a:r>
              <a:rPr lang="en-US" altLang="zh-CN" dirty="0"/>
              <a:t>35</a:t>
            </a:r>
            <a:r>
              <a:rPr lang="zh-CN" altLang="en-US" dirty="0"/>
              <a:t>位为下址。</a:t>
            </a:r>
            <a:endParaRPr lang="en-US" dirty="0"/>
          </a:p>
        </p:txBody>
      </p:sp>
      <p:pic>
        <p:nvPicPr>
          <p:cNvPr id="36865" name="Picture 1" descr="f7.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74" y="3201194"/>
            <a:ext cx="8897232" cy="16756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65150" y="5342215"/>
            <a:ext cx="990600" cy="369332"/>
          </a:xfrm>
          <a:prstGeom prst="rect">
            <a:avLst/>
          </a:prstGeom>
          <a:noFill/>
        </p:spPr>
        <p:txBody>
          <a:bodyPr wrap="square" rtlCol="0">
            <a:spAutoFit/>
          </a:bodyPr>
          <a:lstStyle/>
          <a:p>
            <a:r>
              <a:rPr lang="en-US"/>
              <a:t>PC-&gt;AB</a:t>
            </a:r>
          </a:p>
        </p:txBody>
      </p:sp>
      <p:sp>
        <p:nvSpPr>
          <p:cNvPr id="7" name="TextBox 6"/>
          <p:cNvSpPr txBox="1"/>
          <p:nvPr/>
        </p:nvSpPr>
        <p:spPr>
          <a:xfrm>
            <a:off x="1638300" y="5342215"/>
            <a:ext cx="990600" cy="369332"/>
          </a:xfrm>
          <a:prstGeom prst="rect">
            <a:avLst/>
          </a:prstGeom>
          <a:noFill/>
        </p:spPr>
        <p:txBody>
          <a:bodyPr wrap="square" rtlCol="0">
            <a:spAutoFit/>
          </a:bodyPr>
          <a:lstStyle/>
          <a:p>
            <a:r>
              <a:rPr lang="en-US" dirty="0"/>
              <a:t>ALU-&gt;PC</a:t>
            </a:r>
          </a:p>
        </p:txBody>
      </p:sp>
      <p:cxnSp>
        <p:nvCxnSpPr>
          <p:cNvPr id="8" name="Straight Arrow Connector 7"/>
          <p:cNvCxnSpPr>
            <a:endCxn id="5" idx="0"/>
          </p:cNvCxnSpPr>
          <p:nvPr/>
        </p:nvCxnSpPr>
        <p:spPr>
          <a:xfrm>
            <a:off x="1060450" y="4876800"/>
            <a:ext cx="0" cy="465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7" idx="0"/>
          </p:cNvCxnSpPr>
          <p:nvPr/>
        </p:nvCxnSpPr>
        <p:spPr>
          <a:xfrm>
            <a:off x="1295400" y="4876800"/>
            <a:ext cx="838200" cy="465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5588000" y="5375830"/>
                <a:ext cx="990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𝑊</m:t>
                      </m:r>
                      <m:r>
                        <a:rPr lang="en-US" b="0" i="1" smtClean="0">
                          <a:latin typeface="Cambria Math" charset="0"/>
                        </a:rPr>
                        <m:t>/</m:t>
                      </m:r>
                      <m:acc>
                        <m:accPr>
                          <m:chr m:val="̅"/>
                          <m:ctrlPr>
                            <a:rPr lang="en-US" b="0" i="1" smtClean="0">
                              <a:latin typeface="Cambria Math" panose="02040503050406030204" pitchFamily="18" charset="0"/>
                            </a:rPr>
                          </m:ctrlPr>
                        </m:accPr>
                        <m:e>
                          <m:r>
                            <a:rPr lang="en-US" b="0" i="1" smtClean="0">
                              <a:latin typeface="Cambria Math" charset="0"/>
                            </a:rPr>
                            <m:t>𝑅</m:t>
                          </m:r>
                        </m:e>
                      </m:acc>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5588000" y="5375830"/>
                <a:ext cx="990600" cy="369332"/>
              </a:xfrm>
              <a:prstGeom prst="rect">
                <a:avLst/>
              </a:prstGeom>
              <a:blipFill rotWithShape="0">
                <a:blip r:embed="rId3"/>
                <a:stretch>
                  <a:fillRect r="-6173" b="-13333"/>
                </a:stretch>
              </a:blipFill>
            </p:spPr>
            <p:txBody>
              <a:bodyPr/>
              <a:lstStyle/>
              <a:p>
                <a:r>
                  <a:rPr lang="en-US">
                    <a:noFill/>
                  </a:rPr>
                  <a:t> </a:t>
                </a:r>
              </a:p>
            </p:txBody>
          </p:sp>
        </mc:Fallback>
      </mc:AlternateContent>
      <p:cxnSp>
        <p:nvCxnSpPr>
          <p:cNvPr id="16" name="Straight Arrow Connector 15"/>
          <p:cNvCxnSpPr>
            <a:endCxn id="15" idx="0"/>
          </p:cNvCxnSpPr>
          <p:nvPr/>
        </p:nvCxnSpPr>
        <p:spPr>
          <a:xfrm flipH="1">
            <a:off x="6083300" y="4934108"/>
            <a:ext cx="1" cy="441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095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微程序</a:t>
            </a:r>
            <a:endParaRPr lang="en-US" dirty="0"/>
          </a:p>
        </p:txBody>
      </p:sp>
      <p:sp>
        <p:nvSpPr>
          <p:cNvPr id="3" name="Content Placeholder 2"/>
          <p:cNvSpPr>
            <a:spLocks noGrp="1"/>
          </p:cNvSpPr>
          <p:nvPr>
            <p:ph sz="half" idx="1"/>
          </p:nvPr>
        </p:nvSpPr>
        <p:spPr>
          <a:xfrm>
            <a:off x="129080" y="1690689"/>
            <a:ext cx="4471495" cy="4890485"/>
          </a:xfrm>
        </p:spPr>
        <p:txBody>
          <a:bodyPr>
            <a:normAutofit/>
          </a:bodyPr>
          <a:lstStyle/>
          <a:p>
            <a:r>
              <a:rPr lang="zh-CN" altLang="en-US" dirty="0"/>
              <a:t>每一方框表示一条微指令</a:t>
            </a:r>
            <a:endParaRPr lang="en-US" altLang="zh-CN" dirty="0"/>
          </a:p>
          <a:p>
            <a:r>
              <a:rPr lang="zh-CN" altLang="en-US" dirty="0"/>
              <a:t>方框上方表示的是该条微指令的地址</a:t>
            </a:r>
            <a:endParaRPr lang="en-US" altLang="zh-CN" dirty="0"/>
          </a:p>
          <a:p>
            <a:r>
              <a:rPr lang="zh-CN" altLang="en-US" dirty="0"/>
              <a:t>方框内为执行的操作，在其右下角为下一条要执行的微指令的地址，表示在微指令的下址字段中</a:t>
            </a:r>
            <a:endParaRPr lang="en-US" altLang="zh-CN" dirty="0"/>
          </a:p>
          <a:p>
            <a:r>
              <a:rPr lang="zh-CN" altLang="en-US" dirty="0"/>
              <a:t>取指微指令的操作对所有的指令都是相同的。是一条公用的微指令，其下址由操作码译码产生。</a:t>
            </a:r>
          </a:p>
          <a:p>
            <a:endParaRPr lang="en-US" dirty="0"/>
          </a:p>
        </p:txBody>
      </p:sp>
      <p:sp>
        <p:nvSpPr>
          <p:cNvPr id="4" name="Content Placeholder 3"/>
          <p:cNvSpPr>
            <a:spLocks noGrp="1"/>
          </p:cNvSpPr>
          <p:nvPr>
            <p:ph sz="half" idx="2"/>
          </p:nvPr>
        </p:nvSpPr>
        <p:spPr/>
        <p:txBody>
          <a:bodyPr>
            <a:normAutofit/>
          </a:bodyPr>
          <a:lstStyle/>
          <a:p>
            <a:endParaRPr lang="en-US" dirty="0"/>
          </a:p>
        </p:txBody>
      </p:sp>
      <p:pic>
        <p:nvPicPr>
          <p:cNvPr id="37889" name="Picture 1" descr="f8.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825623"/>
            <a:ext cx="4478978" cy="42667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787420" y="1204159"/>
            <a:ext cx="1569660" cy="369332"/>
          </a:xfrm>
          <a:prstGeom prst="rect">
            <a:avLst/>
          </a:prstGeom>
        </p:spPr>
        <p:txBody>
          <a:bodyPr wrap="none">
            <a:spAutoFit/>
          </a:bodyPr>
          <a:lstStyle/>
          <a:p>
            <a:r>
              <a:rPr lang="zh-CN" altLang="en-US" dirty="0"/>
              <a:t>微程序流程图</a:t>
            </a:r>
            <a:endParaRPr lang="en-US" altLang="zh-CN" dirty="0"/>
          </a:p>
        </p:txBody>
      </p:sp>
    </p:spTree>
    <p:extLst>
      <p:ext uri="{BB962C8B-B14F-4D97-AF65-F5344CB8AC3E}">
        <p14:creationId xmlns:p14="http://schemas.microsoft.com/office/powerpoint/2010/main" val="267645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微程序控制器</a:t>
            </a:r>
            <a:endParaRPr lang="en-US" dirty="0"/>
          </a:p>
        </p:txBody>
      </p:sp>
      <p:sp>
        <p:nvSpPr>
          <p:cNvPr id="3" name="Content Placeholder 2"/>
          <p:cNvSpPr>
            <a:spLocks noGrp="1"/>
          </p:cNvSpPr>
          <p:nvPr>
            <p:ph idx="1"/>
          </p:nvPr>
        </p:nvSpPr>
        <p:spPr/>
        <p:txBody>
          <a:bodyPr/>
          <a:lstStyle/>
          <a:p>
            <a:r>
              <a:rPr lang="zh-CN" altLang="en-US" dirty="0"/>
              <a:t>控制存储器与微指令寄存器替代了原先的时序控制信号形成部件。</a:t>
            </a:r>
            <a:endParaRPr lang="en-US" altLang="zh-CN" dirty="0"/>
          </a:p>
          <a:p>
            <a:endParaRPr lang="en-US" dirty="0"/>
          </a:p>
        </p:txBody>
      </p:sp>
      <p:pic>
        <p:nvPicPr>
          <p:cNvPr id="38913" name="Picture 1" descr="f9.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1650" y="2517699"/>
            <a:ext cx="3638550" cy="4162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178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时序信号及工作脉冲的形成</a:t>
            </a:r>
          </a:p>
        </p:txBody>
      </p:sp>
      <p:sp>
        <p:nvSpPr>
          <p:cNvPr id="3" name="Content Placeholder 2"/>
          <p:cNvSpPr>
            <a:spLocks noGrp="1"/>
          </p:cNvSpPr>
          <p:nvPr>
            <p:ph idx="1"/>
          </p:nvPr>
        </p:nvSpPr>
        <p:spPr/>
        <p:txBody>
          <a:bodyPr/>
          <a:lstStyle/>
          <a:p>
            <a:endParaRPr kumimoji="1" lang="zh-CN" altLang="en-US"/>
          </a:p>
        </p:txBody>
      </p:sp>
      <p:pic>
        <p:nvPicPr>
          <p:cNvPr id="33793" name="Picture 1" descr="f10.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242" y="1825625"/>
            <a:ext cx="7159516" cy="4701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795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时序信号及工作脉冲的形成</a:t>
            </a:r>
          </a:p>
        </p:txBody>
      </p:sp>
      <p:sp>
        <p:nvSpPr>
          <p:cNvPr id="3" name="Content Placeholder 2"/>
          <p:cNvSpPr>
            <a:spLocks noGrp="1"/>
          </p:cNvSpPr>
          <p:nvPr>
            <p:ph idx="1"/>
          </p:nvPr>
        </p:nvSpPr>
        <p:spPr/>
        <p:txBody>
          <a:bodyPr/>
          <a:lstStyle/>
          <a:p>
            <a:r>
              <a:rPr lang="zh-CN" altLang="en-US" dirty="0"/>
              <a:t>寄存器的打入脉冲是如何形成的？</a:t>
            </a:r>
            <a:endParaRPr lang="en-US" altLang="zh-CN" dirty="0"/>
          </a:p>
          <a:p>
            <a:endParaRPr kumimoji="1" lang="zh-CN" altLang="en-US" dirty="0"/>
          </a:p>
        </p:txBody>
      </p:sp>
      <p:sp>
        <p:nvSpPr>
          <p:cNvPr id="28" name="Rectangle 4"/>
          <p:cNvSpPr>
            <a:spLocks noChangeArrowheads="1"/>
          </p:cNvSpPr>
          <p:nvPr/>
        </p:nvSpPr>
        <p:spPr bwMode="auto">
          <a:xfrm>
            <a:off x="1965434" y="2671763"/>
            <a:ext cx="1143000" cy="76200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r>
              <a:rPr lang="zh-CN" altLang="en-US" sz="2400" b="1">
                <a:latin typeface="Times New Roman" charset="0"/>
              </a:rPr>
              <a:t>与逻辑</a:t>
            </a:r>
          </a:p>
        </p:txBody>
      </p:sp>
      <p:sp>
        <p:nvSpPr>
          <p:cNvPr id="29" name="Line 5"/>
          <p:cNvSpPr>
            <a:spLocks noChangeShapeType="1"/>
          </p:cNvSpPr>
          <p:nvPr/>
        </p:nvSpPr>
        <p:spPr bwMode="auto">
          <a:xfrm>
            <a:off x="1127234" y="2900363"/>
            <a:ext cx="83820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0" name="Line 6"/>
          <p:cNvSpPr>
            <a:spLocks noChangeShapeType="1"/>
          </p:cNvSpPr>
          <p:nvPr/>
        </p:nvSpPr>
        <p:spPr bwMode="auto">
          <a:xfrm>
            <a:off x="1127234" y="3281363"/>
            <a:ext cx="83820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 name="Line 7"/>
          <p:cNvSpPr>
            <a:spLocks noChangeShapeType="1"/>
          </p:cNvSpPr>
          <p:nvPr/>
        </p:nvSpPr>
        <p:spPr bwMode="auto">
          <a:xfrm>
            <a:off x="3108434" y="3052763"/>
            <a:ext cx="83820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 name="Text Box 8"/>
          <p:cNvSpPr txBox="1">
            <a:spLocks noChangeArrowheads="1"/>
          </p:cNvSpPr>
          <p:nvPr/>
        </p:nvSpPr>
        <p:spPr bwMode="auto">
          <a:xfrm>
            <a:off x="974834" y="2519363"/>
            <a:ext cx="1371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0" hangingPunct="0">
              <a:spcBef>
                <a:spcPct val="50000"/>
              </a:spcBef>
            </a:pPr>
            <a:r>
              <a:rPr lang="en-US" altLang="zh-CN" b="1">
                <a:latin typeface="Times New Roman" charset="0"/>
              </a:rPr>
              <a:t>DB-&gt;IR</a:t>
            </a:r>
          </a:p>
        </p:txBody>
      </p:sp>
      <p:sp>
        <p:nvSpPr>
          <p:cNvPr id="33" name="Text Box 9"/>
          <p:cNvSpPr txBox="1">
            <a:spLocks noChangeArrowheads="1"/>
          </p:cNvSpPr>
          <p:nvPr/>
        </p:nvSpPr>
        <p:spPr bwMode="auto">
          <a:xfrm>
            <a:off x="1127234" y="2976563"/>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0" hangingPunct="0">
              <a:spcBef>
                <a:spcPct val="50000"/>
              </a:spcBef>
            </a:pPr>
            <a:r>
              <a:rPr lang="en-US" altLang="zh-CN" b="1">
                <a:latin typeface="Times New Roman" charset="0"/>
              </a:rPr>
              <a:t>CP</a:t>
            </a:r>
          </a:p>
        </p:txBody>
      </p:sp>
      <p:sp>
        <p:nvSpPr>
          <p:cNvPr id="34" name="Text Box 10"/>
          <p:cNvSpPr txBox="1">
            <a:spLocks noChangeArrowheads="1"/>
          </p:cNvSpPr>
          <p:nvPr/>
        </p:nvSpPr>
        <p:spPr bwMode="auto">
          <a:xfrm>
            <a:off x="3108434" y="2716213"/>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0" hangingPunct="0">
              <a:spcBef>
                <a:spcPct val="50000"/>
              </a:spcBef>
            </a:pPr>
            <a:r>
              <a:rPr lang="en-US" altLang="zh-CN" b="1">
                <a:latin typeface="Times New Roman" charset="0"/>
              </a:rPr>
              <a:t>CP-IR</a:t>
            </a:r>
          </a:p>
        </p:txBody>
      </p:sp>
      <p:sp>
        <p:nvSpPr>
          <p:cNvPr id="35" name="Text Box 11"/>
          <p:cNvSpPr txBox="1">
            <a:spLocks noChangeArrowheads="1"/>
          </p:cNvSpPr>
          <p:nvPr/>
        </p:nvSpPr>
        <p:spPr bwMode="auto">
          <a:xfrm>
            <a:off x="4403834" y="2900363"/>
            <a:ext cx="396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0" hangingPunct="0">
              <a:spcBef>
                <a:spcPct val="50000"/>
              </a:spcBef>
            </a:pPr>
            <a:r>
              <a:rPr lang="zh-CN" altLang="en-US" sz="2400" b="1">
                <a:latin typeface="Times New Roman" charset="0"/>
              </a:rPr>
              <a:t>指令寄存器打入脉冲</a:t>
            </a:r>
          </a:p>
        </p:txBody>
      </p:sp>
      <p:sp>
        <p:nvSpPr>
          <p:cNvPr id="36" name="Rectangle 12"/>
          <p:cNvSpPr>
            <a:spLocks noChangeArrowheads="1"/>
          </p:cNvSpPr>
          <p:nvPr/>
        </p:nvSpPr>
        <p:spPr bwMode="auto">
          <a:xfrm>
            <a:off x="2117834" y="4195763"/>
            <a:ext cx="1143000" cy="76200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r>
              <a:rPr lang="zh-CN" altLang="en-US" sz="2400" b="1">
                <a:latin typeface="Times New Roman" charset="0"/>
              </a:rPr>
              <a:t>与逻辑</a:t>
            </a:r>
          </a:p>
        </p:txBody>
      </p:sp>
      <p:sp>
        <p:nvSpPr>
          <p:cNvPr id="37" name="Line 13"/>
          <p:cNvSpPr>
            <a:spLocks noChangeShapeType="1"/>
          </p:cNvSpPr>
          <p:nvPr/>
        </p:nvSpPr>
        <p:spPr bwMode="auto">
          <a:xfrm>
            <a:off x="1279634" y="4424363"/>
            <a:ext cx="83820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8" name="Line 14"/>
          <p:cNvSpPr>
            <a:spLocks noChangeShapeType="1"/>
          </p:cNvSpPr>
          <p:nvPr/>
        </p:nvSpPr>
        <p:spPr bwMode="auto">
          <a:xfrm>
            <a:off x="1279634" y="4805363"/>
            <a:ext cx="83820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9" name="Line 15"/>
          <p:cNvSpPr>
            <a:spLocks noChangeShapeType="1"/>
          </p:cNvSpPr>
          <p:nvPr/>
        </p:nvSpPr>
        <p:spPr bwMode="auto">
          <a:xfrm>
            <a:off x="3260834" y="4576763"/>
            <a:ext cx="83820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40" name="Text Box 16"/>
          <p:cNvSpPr txBox="1">
            <a:spLocks noChangeArrowheads="1"/>
          </p:cNvSpPr>
          <p:nvPr/>
        </p:nvSpPr>
        <p:spPr bwMode="auto">
          <a:xfrm>
            <a:off x="1127234" y="4043363"/>
            <a:ext cx="1371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0" hangingPunct="0">
              <a:spcBef>
                <a:spcPct val="50000"/>
              </a:spcBef>
            </a:pPr>
            <a:r>
              <a:rPr lang="en-US" altLang="zh-CN" b="1">
                <a:latin typeface="Times New Roman" charset="0"/>
              </a:rPr>
              <a:t>PC+1</a:t>
            </a:r>
          </a:p>
        </p:txBody>
      </p:sp>
      <p:sp>
        <p:nvSpPr>
          <p:cNvPr id="41" name="Text Box 17"/>
          <p:cNvSpPr txBox="1">
            <a:spLocks noChangeArrowheads="1"/>
          </p:cNvSpPr>
          <p:nvPr/>
        </p:nvSpPr>
        <p:spPr bwMode="auto">
          <a:xfrm>
            <a:off x="1279634" y="4500563"/>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0" hangingPunct="0">
              <a:spcBef>
                <a:spcPct val="50000"/>
              </a:spcBef>
            </a:pPr>
            <a:r>
              <a:rPr lang="en-US" altLang="zh-CN" b="1">
                <a:latin typeface="Times New Roman" charset="0"/>
              </a:rPr>
              <a:t>CP</a:t>
            </a:r>
          </a:p>
        </p:txBody>
      </p:sp>
      <p:sp>
        <p:nvSpPr>
          <p:cNvPr id="42" name="Text Box 18"/>
          <p:cNvSpPr txBox="1">
            <a:spLocks noChangeArrowheads="1"/>
          </p:cNvSpPr>
          <p:nvPr/>
        </p:nvSpPr>
        <p:spPr bwMode="auto">
          <a:xfrm>
            <a:off x="3260834" y="4240213"/>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0" hangingPunct="0">
              <a:spcBef>
                <a:spcPct val="50000"/>
              </a:spcBef>
            </a:pPr>
            <a:r>
              <a:rPr lang="en-US" altLang="zh-CN" b="1">
                <a:latin typeface="Times New Roman" charset="0"/>
              </a:rPr>
              <a:t>CP-PC</a:t>
            </a:r>
          </a:p>
        </p:txBody>
      </p:sp>
      <p:sp>
        <p:nvSpPr>
          <p:cNvPr id="43" name="Text Box 19"/>
          <p:cNvSpPr txBox="1">
            <a:spLocks noChangeArrowheads="1"/>
          </p:cNvSpPr>
          <p:nvPr/>
        </p:nvSpPr>
        <p:spPr bwMode="auto">
          <a:xfrm>
            <a:off x="4556234" y="4424363"/>
            <a:ext cx="396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0" hangingPunct="0">
              <a:spcBef>
                <a:spcPct val="50000"/>
              </a:spcBef>
            </a:pPr>
            <a:r>
              <a:rPr lang="zh-CN" altLang="en-US" sz="2400" b="1">
                <a:latin typeface="Times New Roman" charset="0"/>
              </a:rPr>
              <a:t>程序寄存器打入脉冲</a:t>
            </a:r>
          </a:p>
        </p:txBody>
      </p:sp>
      <p:sp>
        <p:nvSpPr>
          <p:cNvPr id="44" name="Rectangle 20"/>
          <p:cNvSpPr>
            <a:spLocks noChangeArrowheads="1"/>
          </p:cNvSpPr>
          <p:nvPr/>
        </p:nvSpPr>
        <p:spPr bwMode="auto">
          <a:xfrm>
            <a:off x="2117834" y="5414963"/>
            <a:ext cx="1143000" cy="76200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r>
              <a:rPr lang="zh-CN" altLang="en-US" sz="2400" b="1">
                <a:latin typeface="Times New Roman" charset="0"/>
              </a:rPr>
              <a:t>与逻辑</a:t>
            </a:r>
          </a:p>
        </p:txBody>
      </p:sp>
      <p:sp>
        <p:nvSpPr>
          <p:cNvPr id="45" name="Line 21"/>
          <p:cNvSpPr>
            <a:spLocks noChangeShapeType="1"/>
          </p:cNvSpPr>
          <p:nvPr/>
        </p:nvSpPr>
        <p:spPr bwMode="auto">
          <a:xfrm>
            <a:off x="1279634" y="5643563"/>
            <a:ext cx="838200" cy="1588"/>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46" name="Line 22"/>
          <p:cNvSpPr>
            <a:spLocks noChangeShapeType="1"/>
          </p:cNvSpPr>
          <p:nvPr/>
        </p:nvSpPr>
        <p:spPr bwMode="auto">
          <a:xfrm>
            <a:off x="1279634" y="6024563"/>
            <a:ext cx="838200" cy="1588"/>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47" name="Line 23"/>
          <p:cNvSpPr>
            <a:spLocks noChangeShapeType="1"/>
          </p:cNvSpPr>
          <p:nvPr/>
        </p:nvSpPr>
        <p:spPr bwMode="auto">
          <a:xfrm>
            <a:off x="3260834" y="5795963"/>
            <a:ext cx="838200" cy="1588"/>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48" name="Text Box 24"/>
          <p:cNvSpPr txBox="1">
            <a:spLocks noChangeArrowheads="1"/>
          </p:cNvSpPr>
          <p:nvPr/>
        </p:nvSpPr>
        <p:spPr bwMode="auto">
          <a:xfrm>
            <a:off x="1127234" y="5262563"/>
            <a:ext cx="1371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0" hangingPunct="0">
              <a:spcBef>
                <a:spcPct val="50000"/>
              </a:spcBef>
            </a:pPr>
            <a:r>
              <a:rPr lang="en-US" altLang="zh-CN" b="1">
                <a:latin typeface="Times New Roman" charset="0"/>
              </a:rPr>
              <a:t>ADS#</a:t>
            </a:r>
          </a:p>
        </p:txBody>
      </p:sp>
      <p:sp>
        <p:nvSpPr>
          <p:cNvPr id="49" name="Text Box 25"/>
          <p:cNvSpPr txBox="1">
            <a:spLocks noChangeArrowheads="1"/>
          </p:cNvSpPr>
          <p:nvPr/>
        </p:nvSpPr>
        <p:spPr bwMode="auto">
          <a:xfrm>
            <a:off x="1279634" y="5719763"/>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0" hangingPunct="0">
              <a:spcBef>
                <a:spcPct val="50000"/>
              </a:spcBef>
            </a:pPr>
            <a:r>
              <a:rPr lang="en-US" altLang="zh-CN" b="1">
                <a:latin typeface="Times New Roman" charset="0"/>
              </a:rPr>
              <a:t>T1</a:t>
            </a:r>
          </a:p>
        </p:txBody>
      </p:sp>
      <p:sp>
        <p:nvSpPr>
          <p:cNvPr id="50" name="Text Box 26"/>
          <p:cNvSpPr txBox="1">
            <a:spLocks noChangeArrowheads="1"/>
          </p:cNvSpPr>
          <p:nvPr/>
        </p:nvSpPr>
        <p:spPr bwMode="auto">
          <a:xfrm>
            <a:off x="3260834" y="5459413"/>
            <a:ext cx="1066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0" hangingPunct="0">
              <a:spcBef>
                <a:spcPct val="50000"/>
              </a:spcBef>
            </a:pPr>
            <a:r>
              <a:rPr lang="en-US" altLang="zh-CN" b="1">
                <a:latin typeface="Times New Roman" charset="0"/>
              </a:rPr>
              <a:t>ADS#’</a:t>
            </a:r>
          </a:p>
        </p:txBody>
      </p:sp>
      <p:sp>
        <p:nvSpPr>
          <p:cNvPr id="51" name="Text Box 27"/>
          <p:cNvSpPr txBox="1">
            <a:spLocks noChangeArrowheads="1"/>
          </p:cNvSpPr>
          <p:nvPr/>
        </p:nvSpPr>
        <p:spPr bwMode="auto">
          <a:xfrm>
            <a:off x="4556234" y="5643563"/>
            <a:ext cx="434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0" hangingPunct="0">
              <a:spcBef>
                <a:spcPct val="50000"/>
              </a:spcBef>
            </a:pPr>
            <a:r>
              <a:rPr lang="zh-CN" altLang="en-US" sz="2400" b="1">
                <a:latin typeface="Times New Roman" charset="0"/>
              </a:rPr>
              <a:t>访问存储器</a:t>
            </a:r>
            <a:r>
              <a:rPr lang="en-US" altLang="zh-CN" sz="2400" b="1">
                <a:latin typeface="Times New Roman" charset="0"/>
              </a:rPr>
              <a:t>T1</a:t>
            </a:r>
            <a:r>
              <a:rPr lang="zh-CN" altLang="en-US" sz="2400" b="1">
                <a:latin typeface="Times New Roman" charset="0"/>
              </a:rPr>
              <a:t>周期打入脉冲</a:t>
            </a:r>
          </a:p>
        </p:txBody>
      </p:sp>
    </p:spTree>
    <p:extLst>
      <p:ext uri="{BB962C8B-B14F-4D97-AF65-F5344CB8AC3E}">
        <p14:creationId xmlns:p14="http://schemas.microsoft.com/office/powerpoint/2010/main" val="741412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控制器的功能</a:t>
            </a:r>
            <a:endParaRPr kumimoji="1" lang="zh-CN" altLang="en-US" dirty="0"/>
          </a:p>
        </p:txBody>
      </p:sp>
      <p:sp>
        <p:nvSpPr>
          <p:cNvPr id="3" name="Content Placeholder 2"/>
          <p:cNvSpPr>
            <a:spLocks noGrp="1"/>
          </p:cNvSpPr>
          <p:nvPr>
            <p:ph idx="1"/>
          </p:nvPr>
        </p:nvSpPr>
        <p:spPr/>
        <p:txBody>
          <a:bodyPr>
            <a:normAutofit/>
          </a:bodyPr>
          <a:lstStyle/>
          <a:p>
            <a:r>
              <a:rPr lang="en-US" altLang="zh-CN" dirty="0"/>
              <a:t>1.</a:t>
            </a:r>
            <a:r>
              <a:rPr lang="zh-CN" altLang="en-US" dirty="0"/>
              <a:t> 取指令：</a:t>
            </a:r>
            <a:endParaRPr lang="en-US" altLang="zh-CN" dirty="0"/>
          </a:p>
          <a:p>
            <a:pPr lvl="1"/>
            <a:r>
              <a:rPr lang="zh-CN" altLang="en-US" dirty="0"/>
              <a:t>当程序已在存储器中时，首先根据程序入口取出第一条指令，为此要发出指令地址及控制信号。然后不断取出指令</a:t>
            </a:r>
            <a:endParaRPr lang="en-US" altLang="zh-CN" dirty="0"/>
          </a:p>
          <a:p>
            <a:r>
              <a:rPr lang="en-US" altLang="zh-CN" dirty="0"/>
              <a:t>2.</a:t>
            </a:r>
            <a:r>
              <a:rPr lang="zh-CN" altLang="en-US" dirty="0"/>
              <a:t> 分析指令（解释指令、指令译码）：</a:t>
            </a:r>
            <a:endParaRPr lang="en-US" altLang="zh-CN" dirty="0"/>
          </a:p>
          <a:p>
            <a:pPr lvl="1"/>
            <a:r>
              <a:rPr lang="zh-CN" altLang="en-US" dirty="0"/>
              <a:t>对当前取得的指令进行分析，指出它要求作什么操作，并产生相应的操作控制命令</a:t>
            </a:r>
          </a:p>
          <a:p>
            <a:r>
              <a:rPr lang="en-US" altLang="zh-CN" dirty="0"/>
              <a:t>3.</a:t>
            </a:r>
            <a:r>
              <a:rPr lang="zh-CN" altLang="en-US" dirty="0"/>
              <a:t> 执行指令：</a:t>
            </a:r>
            <a:endParaRPr lang="en-US" altLang="zh-CN" dirty="0"/>
          </a:p>
          <a:p>
            <a:pPr lvl="1"/>
            <a:r>
              <a:rPr lang="zh-CN" altLang="en-US" dirty="0"/>
              <a:t>根据分析指令时产生的“操作命令”和“操作数地址”形成相应的操作控制信号序列，通过</a:t>
            </a:r>
            <a:r>
              <a:rPr lang="en-US" altLang="zh-CN" dirty="0"/>
              <a:t>CPU</a:t>
            </a:r>
            <a:r>
              <a:rPr lang="zh-CN" altLang="en-US" dirty="0"/>
              <a:t>及输入输出设备的执行，实现每条指令的功能</a:t>
            </a:r>
            <a:endParaRPr lang="en-US" altLang="zh-CN" dirty="0"/>
          </a:p>
        </p:txBody>
      </p:sp>
    </p:spTree>
    <p:extLst>
      <p:ext uri="{BB962C8B-B14F-4D97-AF65-F5344CB8AC3E}">
        <p14:creationId xmlns:p14="http://schemas.microsoft.com/office/powerpoint/2010/main" val="9985997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zh-CN" altLang="en-US" dirty="0"/>
              <a:t>电路配合中的常见问题</a:t>
            </a:r>
            <a:br>
              <a:rPr kumimoji="1" lang="en-US" altLang="zh-CN" dirty="0"/>
            </a:br>
            <a:r>
              <a:rPr kumimoji="1" lang="en-US" altLang="zh-CN" dirty="0"/>
              <a:t>(1) </a:t>
            </a:r>
            <a:r>
              <a:rPr kumimoji="1" lang="zh-CN" altLang="en-US" dirty="0"/>
              <a:t>电路延迟引起的波形畸变</a:t>
            </a:r>
          </a:p>
        </p:txBody>
      </p:sp>
      <p:sp>
        <p:nvSpPr>
          <p:cNvPr id="3" name="Content Placeholder 2"/>
          <p:cNvSpPr>
            <a:spLocks noGrp="1"/>
          </p:cNvSpPr>
          <p:nvPr>
            <p:ph idx="1"/>
          </p:nvPr>
        </p:nvSpPr>
        <p:spPr/>
        <p:txBody>
          <a:bodyPr/>
          <a:lstStyle/>
          <a:p>
            <a:r>
              <a:rPr kumimoji="1" lang="zh-CN" altLang="en-US" dirty="0"/>
              <a:t>信号通过逻辑电路时，由于电路内部的原因以及寄生参数</a:t>
            </a:r>
            <a:r>
              <a:rPr kumimoji="1" lang="en-US" altLang="zh-CN" dirty="0"/>
              <a:t>(</a:t>
            </a:r>
            <a:r>
              <a:rPr kumimoji="1" lang="zh-CN" altLang="en-US" dirty="0"/>
              <a:t>如寄生电容</a:t>
            </a:r>
            <a:r>
              <a:rPr kumimoji="1" lang="en-US" altLang="zh-CN" dirty="0"/>
              <a:t>)</a:t>
            </a:r>
            <a:r>
              <a:rPr kumimoji="1" lang="zh-CN" altLang="en-US" dirty="0"/>
              <a:t>的影响，可能产生不期望的信号畸变或“毛刺”</a:t>
            </a:r>
            <a:endParaRPr kumimoji="1" lang="en-US" altLang="zh-CN" dirty="0"/>
          </a:p>
          <a:p>
            <a:r>
              <a:rPr kumimoji="1" lang="zh-CN" altLang="en-US" dirty="0"/>
              <a:t>符合电路</a:t>
            </a:r>
          </a:p>
          <a:p>
            <a:endParaRPr kumimoji="1" lang="zh-CN" altLang="en-US" dirty="0"/>
          </a:p>
        </p:txBody>
      </p:sp>
      <p:pic>
        <p:nvPicPr>
          <p:cNvPr id="6" name="Picture 5" descr="f11.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4839" y="3165749"/>
            <a:ext cx="5810511" cy="3531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5938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电路配合中的常见问题</a:t>
            </a:r>
            <a:br>
              <a:rPr kumimoji="1" lang="en-US" altLang="zh-CN" dirty="0"/>
            </a:br>
            <a:r>
              <a:rPr kumimoji="1" lang="en-US" altLang="zh-CN" dirty="0"/>
              <a:t>(1) </a:t>
            </a:r>
            <a:r>
              <a:rPr kumimoji="1" lang="zh-CN" altLang="en-US" dirty="0"/>
              <a:t>电路延迟引起的波形畸变</a:t>
            </a:r>
          </a:p>
        </p:txBody>
      </p:sp>
      <p:sp>
        <p:nvSpPr>
          <p:cNvPr id="3" name="Content Placeholder 2"/>
          <p:cNvSpPr>
            <a:spLocks noGrp="1"/>
          </p:cNvSpPr>
          <p:nvPr>
            <p:ph idx="1"/>
          </p:nvPr>
        </p:nvSpPr>
        <p:spPr/>
        <p:txBody>
          <a:bodyPr/>
          <a:lstStyle/>
          <a:p>
            <a:r>
              <a:rPr kumimoji="1" lang="zh-CN" altLang="en-US" dirty="0"/>
              <a:t>分频电路</a:t>
            </a:r>
          </a:p>
        </p:txBody>
      </p:sp>
      <p:pic>
        <p:nvPicPr>
          <p:cNvPr id="37889" name="Picture 1" descr="f12.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407" y="2680138"/>
            <a:ext cx="4974393" cy="4046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846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电路配合中的常见问题</a:t>
            </a:r>
            <a:br>
              <a:rPr kumimoji="1" lang="en-US" altLang="zh-CN" dirty="0"/>
            </a:br>
            <a:r>
              <a:rPr lang="en-US" altLang="zh-CN" dirty="0"/>
              <a:t>(2) </a:t>
            </a:r>
            <a:r>
              <a:rPr lang="zh-CN" altLang="en-US" dirty="0"/>
              <a:t>机器周期的确定</a:t>
            </a:r>
            <a:endParaRPr kumimoji="1" lang="zh-CN" altLang="en-US" dirty="0"/>
          </a:p>
        </p:txBody>
      </p:sp>
      <p:sp>
        <p:nvSpPr>
          <p:cNvPr id="3" name="Content Placeholder 2"/>
          <p:cNvSpPr>
            <a:spLocks noGrp="1"/>
          </p:cNvSpPr>
          <p:nvPr>
            <p:ph idx="1"/>
          </p:nvPr>
        </p:nvSpPr>
        <p:spPr/>
        <p:txBody>
          <a:bodyPr/>
          <a:lstStyle/>
          <a:p>
            <a:r>
              <a:rPr kumimoji="1" lang="zh-CN" altLang="en-US" dirty="0"/>
              <a:t>机器周期对机器速度影响很大，是计算机的主要指标之一。 </a:t>
            </a:r>
          </a:p>
          <a:p>
            <a:r>
              <a:rPr kumimoji="1" lang="zh-CN" altLang="en-US" dirty="0"/>
              <a:t>在图</a:t>
            </a:r>
            <a:r>
              <a:rPr kumimoji="1" lang="en-US" altLang="zh-CN" dirty="0"/>
              <a:t>6.5</a:t>
            </a:r>
            <a:r>
              <a:rPr kumimoji="1" lang="zh-CN" altLang="en-US" dirty="0"/>
              <a:t>的波形图中，有一个</a:t>
            </a:r>
            <a:r>
              <a:rPr kumimoji="1" lang="en-US" altLang="zh-CN" dirty="0"/>
              <a:t>ready</a:t>
            </a:r>
            <a:r>
              <a:rPr kumimoji="1" lang="zh-CN" altLang="en-US" dirty="0"/>
              <a:t>信号，它是</a:t>
            </a:r>
            <a:r>
              <a:rPr kumimoji="1" lang="en-US" altLang="zh-CN" dirty="0"/>
              <a:t>CPU</a:t>
            </a:r>
            <a:r>
              <a:rPr kumimoji="1" lang="zh-CN" altLang="en-US" dirty="0"/>
              <a:t>访问存储器时，由存储器送回</a:t>
            </a:r>
            <a:r>
              <a:rPr kumimoji="1" lang="en-US" altLang="zh-CN" dirty="0"/>
              <a:t>CPU</a:t>
            </a:r>
            <a:r>
              <a:rPr kumimoji="1" lang="zh-CN" altLang="en-US" dirty="0"/>
              <a:t>的回答信号，这是考虑到存储器的速度可能与</a:t>
            </a:r>
            <a:r>
              <a:rPr kumimoji="1" lang="en-US" altLang="zh-CN" dirty="0"/>
              <a:t>CPU</a:t>
            </a:r>
            <a:r>
              <a:rPr kumimoji="1" lang="zh-CN" altLang="en-US" dirty="0"/>
              <a:t>不一致，假如存储器的速度较低，则</a:t>
            </a:r>
            <a:r>
              <a:rPr kumimoji="1" lang="en-US" altLang="zh-CN" dirty="0"/>
              <a:t>ready</a:t>
            </a:r>
            <a:r>
              <a:rPr kumimoji="1" lang="zh-CN" altLang="en-US" dirty="0"/>
              <a:t>信号出现较晚，</a:t>
            </a:r>
            <a:r>
              <a:rPr kumimoji="1" lang="en-US" altLang="zh-CN" dirty="0"/>
              <a:t>CPU</a:t>
            </a:r>
            <a:r>
              <a:rPr kumimoji="1" lang="zh-CN" altLang="en-US" dirty="0"/>
              <a:t>将延长一个或一个以上</a:t>
            </a:r>
            <a:r>
              <a:rPr kumimoji="1" lang="en-US" altLang="zh-CN" dirty="0"/>
              <a:t>T2</a:t>
            </a:r>
            <a:r>
              <a:rPr kumimoji="1" lang="zh-CN" altLang="en-US" dirty="0"/>
              <a:t>节拍信号</a:t>
            </a:r>
          </a:p>
        </p:txBody>
      </p:sp>
    </p:spTree>
    <p:extLst>
      <p:ext uri="{BB962C8B-B14F-4D97-AF65-F5344CB8AC3E}">
        <p14:creationId xmlns:p14="http://schemas.microsoft.com/office/powerpoint/2010/main" val="8998480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kumimoji="1" lang="zh-CN" altLang="en-US" sz="4000" dirty="0"/>
              <a:t>电路配合中的常见问题</a:t>
            </a:r>
            <a:br>
              <a:rPr kumimoji="1" lang="en-US" altLang="zh-CN" dirty="0"/>
            </a:br>
            <a:r>
              <a:rPr lang="en-US" altLang="zh-CN" sz="4000" dirty="0"/>
              <a:t>(3)</a:t>
            </a:r>
            <a:r>
              <a:rPr lang="zh-CN" altLang="en-US" sz="4000" dirty="0"/>
              <a:t>时钟脉冲</a:t>
            </a:r>
            <a:r>
              <a:rPr lang="en-US" altLang="zh-CN" sz="4000" dirty="0"/>
              <a:t>CLK</a:t>
            </a:r>
            <a:r>
              <a:rPr lang="zh-CN" altLang="en-US" sz="4000" dirty="0"/>
              <a:t>和工作脉冲</a:t>
            </a:r>
            <a:r>
              <a:rPr lang="en-US" altLang="zh-CN" sz="4000" dirty="0"/>
              <a:t>CP</a:t>
            </a:r>
            <a:r>
              <a:rPr lang="zh-CN" altLang="en-US" sz="4000" dirty="0"/>
              <a:t>的标准性</a:t>
            </a:r>
            <a:endParaRPr kumimoji="1" lang="zh-CN" altLang="en-US" sz="4000" dirty="0"/>
          </a:p>
        </p:txBody>
      </p:sp>
      <p:sp>
        <p:nvSpPr>
          <p:cNvPr id="3" name="Content Placeholder 2"/>
          <p:cNvSpPr>
            <a:spLocks noGrp="1"/>
          </p:cNvSpPr>
          <p:nvPr>
            <p:ph idx="1"/>
          </p:nvPr>
        </p:nvSpPr>
        <p:spPr>
          <a:xfrm>
            <a:off x="628650" y="1690689"/>
            <a:ext cx="7886700" cy="4351338"/>
          </a:xfrm>
        </p:spPr>
        <p:txBody>
          <a:bodyPr/>
          <a:lstStyle/>
          <a:p>
            <a:r>
              <a:rPr lang="en-US" altLang="zh-CN" dirty="0"/>
              <a:t>CLK</a:t>
            </a:r>
            <a:r>
              <a:rPr lang="zh-CN" altLang="en-US" dirty="0"/>
              <a:t>和</a:t>
            </a:r>
            <a:r>
              <a:rPr lang="en-US" altLang="zh-CN" dirty="0"/>
              <a:t>CP</a:t>
            </a:r>
            <a:r>
              <a:rPr lang="zh-CN" altLang="en-US" dirty="0"/>
              <a:t>是控制全机工作的脉冲，因此对它的幅度及宽度要求是很严格的</a:t>
            </a:r>
            <a:endParaRPr kumimoji="1" lang="zh-CN" altLang="en-US" dirty="0"/>
          </a:p>
        </p:txBody>
      </p:sp>
      <p:pic>
        <p:nvPicPr>
          <p:cNvPr id="4" name="Picture 4" descr="C:\计算机组成\讲稿\tu6-1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0" y="2471737"/>
            <a:ext cx="6324600" cy="4386263"/>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5"/>
          <p:cNvSpPr txBox="1">
            <a:spLocks noChangeArrowheads="1"/>
          </p:cNvSpPr>
          <p:nvPr/>
        </p:nvSpPr>
        <p:spPr bwMode="auto">
          <a:xfrm>
            <a:off x="361950" y="3462337"/>
            <a:ext cx="1828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0" hangingPunct="0">
              <a:spcBef>
                <a:spcPct val="50000"/>
              </a:spcBef>
            </a:pPr>
            <a:r>
              <a:rPr lang="en-US" altLang="zh-CN" sz="2400" b="1">
                <a:solidFill>
                  <a:schemeClr val="accent2"/>
                </a:solidFill>
                <a:latin typeface="Times New Roman" charset="0"/>
              </a:rPr>
              <a:t> </a:t>
            </a:r>
            <a:r>
              <a:rPr lang="zh-CN" altLang="en-US" sz="2400" b="1">
                <a:solidFill>
                  <a:schemeClr val="tx2"/>
                </a:solidFill>
                <a:latin typeface="Times New Roman" charset="0"/>
              </a:rPr>
              <a:t>当</a:t>
            </a:r>
            <a:r>
              <a:rPr lang="en-US" altLang="zh-CN" sz="2400" b="1">
                <a:solidFill>
                  <a:schemeClr val="tx2"/>
                </a:solidFill>
                <a:latin typeface="Times New Roman" charset="0"/>
              </a:rPr>
              <a:t>CP</a:t>
            </a:r>
            <a:r>
              <a:rPr lang="zh-CN" altLang="en-US" sz="2400" b="1">
                <a:solidFill>
                  <a:schemeClr val="tx2"/>
                </a:solidFill>
                <a:latin typeface="Times New Roman" charset="0"/>
              </a:rPr>
              <a:t>来时</a:t>
            </a:r>
            <a:r>
              <a:rPr lang="en-US" altLang="zh-CN" sz="2400" b="1">
                <a:solidFill>
                  <a:schemeClr val="tx2"/>
                </a:solidFill>
                <a:latin typeface="Times New Roman" charset="0"/>
              </a:rPr>
              <a:t>A-&gt;B, B-&gt;C</a:t>
            </a:r>
            <a:r>
              <a:rPr lang="en-US" altLang="zh-CN" sz="2400">
                <a:solidFill>
                  <a:schemeClr val="tx2"/>
                </a:solidFill>
                <a:latin typeface="Times New Roman" charset="0"/>
              </a:rPr>
              <a:t> </a:t>
            </a:r>
          </a:p>
        </p:txBody>
      </p:sp>
      <p:sp>
        <p:nvSpPr>
          <p:cNvPr id="6" name="Text Box 7"/>
          <p:cNvSpPr txBox="1">
            <a:spLocks noChangeArrowheads="1"/>
          </p:cNvSpPr>
          <p:nvPr/>
        </p:nvSpPr>
        <p:spPr bwMode="auto">
          <a:xfrm>
            <a:off x="782638" y="5291137"/>
            <a:ext cx="10271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0" hangingPunct="0"/>
            <a:r>
              <a:rPr lang="zh-CN" altLang="en-US" b="1" dirty="0">
                <a:solidFill>
                  <a:srgbClr val="FF0000"/>
                </a:solidFill>
                <a:latin typeface="Times New Roman" charset="0"/>
              </a:rPr>
              <a:t>不能保</a:t>
            </a:r>
          </a:p>
          <a:p>
            <a:pPr algn="l" eaLnBrk="0" hangingPunct="0"/>
            <a:r>
              <a:rPr lang="zh-CN" altLang="en-US" b="1" dirty="0">
                <a:solidFill>
                  <a:srgbClr val="FF0000"/>
                </a:solidFill>
                <a:latin typeface="Times New Roman" charset="0"/>
              </a:rPr>
              <a:t>证同步</a:t>
            </a:r>
          </a:p>
        </p:txBody>
      </p:sp>
      <p:sp>
        <p:nvSpPr>
          <p:cNvPr id="7" name="Text Box 9"/>
          <p:cNvSpPr txBox="1">
            <a:spLocks noChangeArrowheads="1"/>
          </p:cNvSpPr>
          <p:nvPr/>
        </p:nvSpPr>
        <p:spPr bwMode="auto">
          <a:xfrm>
            <a:off x="4171950" y="5999162"/>
            <a:ext cx="13350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zh-CN" altLang="en-US" b="1" dirty="0">
                <a:solidFill>
                  <a:srgbClr val="FF0000"/>
                </a:solidFill>
                <a:latin typeface="Times New Roman" charset="0"/>
              </a:rPr>
              <a:t>能保证同步</a:t>
            </a:r>
          </a:p>
        </p:txBody>
      </p:sp>
    </p:spTree>
    <p:extLst>
      <p:ext uri="{BB962C8B-B14F-4D97-AF65-F5344CB8AC3E}">
        <p14:creationId xmlns:p14="http://schemas.microsoft.com/office/powerpoint/2010/main" val="1833164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微程序控制计算机的工作过程简单的总结</a:t>
            </a:r>
          </a:p>
        </p:txBody>
      </p:sp>
      <p:sp>
        <p:nvSpPr>
          <p:cNvPr id="3" name="Content Placeholder 2"/>
          <p:cNvSpPr>
            <a:spLocks noGrp="1"/>
          </p:cNvSpPr>
          <p:nvPr>
            <p:ph idx="1"/>
          </p:nvPr>
        </p:nvSpPr>
        <p:spPr/>
        <p:txBody>
          <a:bodyPr>
            <a:normAutofit/>
          </a:bodyPr>
          <a:lstStyle/>
          <a:p>
            <a:r>
              <a:rPr lang="zh-CN" altLang="en-US" dirty="0"/>
              <a:t>机器加电后，由</a:t>
            </a:r>
            <a:r>
              <a:rPr lang="en-US" altLang="zh-CN" dirty="0"/>
              <a:t>reset</a:t>
            </a:r>
            <a:r>
              <a:rPr lang="zh-CN" altLang="en-US" dirty="0"/>
              <a:t>信号在</a:t>
            </a:r>
            <a:r>
              <a:rPr lang="en-US" altLang="zh-CN" dirty="0"/>
              <a:t>PC</a:t>
            </a:r>
            <a:r>
              <a:rPr lang="zh-CN" altLang="en-US" dirty="0"/>
              <a:t>内置入开机后执行的第一条指令的地址，在微指令寄存器内置入一条</a:t>
            </a:r>
            <a:r>
              <a:rPr lang="zh-CN" altLang="en-US" dirty="0">
                <a:latin typeface="Arial" charset="0"/>
              </a:rPr>
              <a:t>“</a:t>
            </a:r>
            <a:r>
              <a:rPr lang="zh-CN" altLang="en-US" dirty="0"/>
              <a:t>取指</a:t>
            </a:r>
            <a:r>
              <a:rPr lang="zh-CN" altLang="en-US" dirty="0">
                <a:latin typeface="Arial" charset="0"/>
              </a:rPr>
              <a:t>”</a:t>
            </a:r>
            <a:r>
              <a:rPr lang="zh-CN" altLang="en-US" dirty="0"/>
              <a:t>微指令，初始化状态位或寄存器</a:t>
            </a:r>
            <a:endParaRPr lang="en-US" altLang="zh-CN" dirty="0"/>
          </a:p>
          <a:p>
            <a:r>
              <a:rPr lang="zh-CN" altLang="en-US" dirty="0"/>
              <a:t>当电压达到稳定值后，自动启动机器工作，产生节拍电位</a:t>
            </a:r>
            <a:r>
              <a:rPr lang="en-US" altLang="zh-CN" dirty="0"/>
              <a:t>T1</a:t>
            </a:r>
            <a:r>
              <a:rPr lang="zh-CN" altLang="en-US" dirty="0"/>
              <a:t>，</a:t>
            </a:r>
            <a:r>
              <a:rPr lang="en-US" altLang="zh-CN" dirty="0"/>
              <a:t>T2</a:t>
            </a:r>
            <a:r>
              <a:rPr lang="zh-CN" altLang="en-US" dirty="0"/>
              <a:t>和</a:t>
            </a:r>
            <a:r>
              <a:rPr lang="en-US" altLang="zh-CN" dirty="0"/>
              <a:t>CP</a:t>
            </a:r>
          </a:p>
          <a:p>
            <a:r>
              <a:rPr lang="zh-CN" altLang="en-US" dirty="0"/>
              <a:t>为保证机器正常工作，必须由电路保证开机工作后第一个机器周期信号的完整性，在该周期的末尾，产生开机后第一个工作脉冲</a:t>
            </a:r>
            <a:r>
              <a:rPr lang="en-US" altLang="zh-CN" dirty="0"/>
              <a:t>CP</a:t>
            </a:r>
          </a:p>
          <a:p>
            <a:r>
              <a:rPr lang="zh-CN" altLang="en-US" dirty="0"/>
              <a:t>然后机器开始执行程序，不断地取出指令、分析指令、执行指令</a:t>
            </a:r>
            <a:endParaRPr kumimoji="1" lang="zh-CN" altLang="en-US" dirty="0"/>
          </a:p>
        </p:txBody>
      </p:sp>
    </p:spTree>
    <p:extLst>
      <p:ext uri="{BB962C8B-B14F-4D97-AF65-F5344CB8AC3E}">
        <p14:creationId xmlns:p14="http://schemas.microsoft.com/office/powerpoint/2010/main" val="3701482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微程序控制计算机的工作过程简单的总结</a:t>
            </a:r>
          </a:p>
        </p:txBody>
      </p:sp>
      <p:sp>
        <p:nvSpPr>
          <p:cNvPr id="3" name="Content Placeholder 2"/>
          <p:cNvSpPr>
            <a:spLocks noGrp="1"/>
          </p:cNvSpPr>
          <p:nvPr>
            <p:ph idx="1"/>
          </p:nvPr>
        </p:nvSpPr>
        <p:spPr/>
        <p:txBody>
          <a:bodyPr>
            <a:normAutofit/>
          </a:bodyPr>
          <a:lstStyle/>
          <a:p>
            <a:r>
              <a:rPr lang="zh-CN" altLang="en-US" dirty="0"/>
              <a:t>程序可以存放在固定存储器中，也可以利用一小段引导程序</a:t>
            </a:r>
            <a:r>
              <a:rPr lang="en-US" altLang="zh-CN" dirty="0"/>
              <a:t>(</a:t>
            </a:r>
            <a:r>
              <a:rPr lang="zh-CN" altLang="en-US" dirty="0"/>
              <a:t>在固存中</a:t>
            </a:r>
            <a:r>
              <a:rPr lang="en-US" altLang="zh-CN" dirty="0"/>
              <a:t>)</a:t>
            </a:r>
            <a:r>
              <a:rPr lang="zh-CN" altLang="en-US" dirty="0"/>
              <a:t>将要执行的程序和数据从外部设备调入主存</a:t>
            </a:r>
            <a:endParaRPr lang="en-US" altLang="zh-CN" dirty="0"/>
          </a:p>
          <a:p>
            <a:r>
              <a:rPr lang="zh-CN" altLang="en-US" dirty="0"/>
              <a:t>实现指令的微程序存放在微程序控制器中</a:t>
            </a:r>
            <a:endParaRPr lang="en-US" altLang="zh-CN" dirty="0"/>
          </a:p>
          <a:p>
            <a:r>
              <a:rPr lang="zh-CN" altLang="en-US" dirty="0"/>
              <a:t>当前正在执行的微指令从微程序控制器中取出后放在微指令寄存器中，由微指令的控制字段中的各位直接控制信息和数据的传送，并进行相应的处理</a:t>
            </a:r>
            <a:endParaRPr kumimoji="1" lang="zh-CN" altLang="en-US" dirty="0"/>
          </a:p>
        </p:txBody>
      </p:sp>
    </p:spTree>
    <p:extLst>
      <p:ext uri="{BB962C8B-B14F-4D97-AF65-F5344CB8AC3E}">
        <p14:creationId xmlns:p14="http://schemas.microsoft.com/office/powerpoint/2010/main" val="413851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微程序控制计算机的工作过程简单的总结</a:t>
            </a:r>
          </a:p>
        </p:txBody>
      </p:sp>
      <p:sp>
        <p:nvSpPr>
          <p:cNvPr id="3" name="Content Placeholder 2"/>
          <p:cNvSpPr>
            <a:spLocks noGrp="1"/>
          </p:cNvSpPr>
          <p:nvPr>
            <p:ph idx="1"/>
          </p:nvPr>
        </p:nvSpPr>
        <p:spPr/>
        <p:txBody>
          <a:bodyPr/>
          <a:lstStyle/>
          <a:p>
            <a:r>
              <a:rPr lang="zh-CN" altLang="en-US" dirty="0"/>
              <a:t>停机</a:t>
            </a:r>
            <a:endParaRPr lang="en-US" altLang="zh-CN" dirty="0"/>
          </a:p>
          <a:p>
            <a:pPr lvl="1"/>
            <a:r>
              <a:rPr lang="zh-CN" altLang="en-US" dirty="0"/>
              <a:t>电压仍维持正常，因此寄存器与存储器仍保持信息不变，重新启动后从程序停顿处</a:t>
            </a:r>
            <a:r>
              <a:rPr lang="en-US" altLang="zh-CN" dirty="0"/>
              <a:t>(</a:t>
            </a:r>
            <a:r>
              <a:rPr lang="zh-CN" altLang="en-US" dirty="0"/>
              <a:t>称为断点</a:t>
            </a:r>
            <a:r>
              <a:rPr lang="en-US" altLang="zh-CN" dirty="0"/>
              <a:t>)</a:t>
            </a:r>
            <a:r>
              <a:rPr lang="zh-CN" altLang="en-US" dirty="0"/>
              <a:t>继续执行下去</a:t>
            </a:r>
            <a:endParaRPr lang="en-US" altLang="zh-CN" dirty="0"/>
          </a:p>
          <a:p>
            <a:r>
              <a:rPr lang="zh-CN" altLang="en-US" dirty="0"/>
              <a:t>停电</a:t>
            </a:r>
            <a:endParaRPr lang="en-US" altLang="zh-CN" dirty="0"/>
          </a:p>
          <a:p>
            <a:pPr lvl="1"/>
            <a:r>
              <a:rPr lang="zh-CN" altLang="en-US" dirty="0"/>
              <a:t>寄存器与存储器的内容已消失，加电后产生的</a:t>
            </a:r>
            <a:r>
              <a:rPr lang="en-US" altLang="zh-CN" dirty="0"/>
              <a:t>reset</a:t>
            </a:r>
            <a:r>
              <a:rPr lang="zh-CN" altLang="en-US" dirty="0"/>
              <a:t>信号，使机器从固定入口重新开始运行</a:t>
            </a:r>
            <a:endParaRPr lang="en-US" altLang="zh-CN" dirty="0"/>
          </a:p>
          <a:p>
            <a:pPr lvl="1"/>
            <a:r>
              <a:rPr lang="zh-CN" altLang="en-US" dirty="0"/>
              <a:t>某些机器具有停电后自动再启动功能</a:t>
            </a:r>
            <a:endParaRPr lang="en-US" altLang="zh-CN" dirty="0"/>
          </a:p>
        </p:txBody>
      </p:sp>
    </p:spTree>
    <p:extLst>
      <p:ext uri="{BB962C8B-B14F-4D97-AF65-F5344CB8AC3E}">
        <p14:creationId xmlns:p14="http://schemas.microsoft.com/office/powerpoint/2010/main" val="20543636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altLang="zh-CN" dirty="0"/>
              <a:t>6.3</a:t>
            </a:r>
            <a:r>
              <a:rPr lang="zh-CN" altLang="en-US" dirty="0"/>
              <a:t> 微程序设计技术</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86296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微程序设计的问题</a:t>
            </a:r>
          </a:p>
        </p:txBody>
      </p:sp>
      <p:sp>
        <p:nvSpPr>
          <p:cNvPr id="3" name="Content Placeholder 2"/>
          <p:cNvSpPr>
            <a:spLocks noGrp="1"/>
          </p:cNvSpPr>
          <p:nvPr>
            <p:ph idx="1"/>
          </p:nvPr>
        </p:nvSpPr>
        <p:spPr/>
        <p:txBody>
          <a:bodyPr/>
          <a:lstStyle/>
          <a:p>
            <a:r>
              <a:rPr kumimoji="1" lang="zh-CN" altLang="en-US" dirty="0"/>
              <a:t>微程序设计应关心的</a:t>
            </a:r>
            <a:r>
              <a:rPr kumimoji="1" lang="en-US" altLang="zh-CN" dirty="0"/>
              <a:t>3</a:t>
            </a:r>
            <a:r>
              <a:rPr kumimoji="1" lang="zh-CN" altLang="en-US" dirty="0"/>
              <a:t>个问题：</a:t>
            </a:r>
            <a:endParaRPr kumimoji="1" lang="en-US" altLang="zh-CN" dirty="0"/>
          </a:p>
          <a:p>
            <a:pPr lvl="1"/>
            <a:r>
              <a:rPr kumimoji="1" lang="zh-CN" altLang="en-US" dirty="0"/>
              <a:t>如何缩短微指令字长？</a:t>
            </a:r>
            <a:endParaRPr kumimoji="1" lang="en-US" altLang="zh-CN" dirty="0"/>
          </a:p>
          <a:p>
            <a:pPr lvl="1"/>
            <a:r>
              <a:rPr kumimoji="1" lang="zh-CN" altLang="en-US" dirty="0"/>
              <a:t>如何减少微程序长度？</a:t>
            </a:r>
            <a:endParaRPr kumimoji="1" lang="en-US" altLang="zh-CN" dirty="0"/>
          </a:p>
          <a:p>
            <a:pPr lvl="1"/>
            <a:r>
              <a:rPr kumimoji="1" lang="zh-CN" altLang="en-US" dirty="0"/>
              <a:t>如何提高微程序的执行速度？</a:t>
            </a:r>
          </a:p>
        </p:txBody>
      </p:sp>
    </p:spTree>
    <p:extLst>
      <p:ext uri="{BB962C8B-B14F-4D97-AF65-F5344CB8AC3E}">
        <p14:creationId xmlns:p14="http://schemas.microsoft.com/office/powerpoint/2010/main" val="18201327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微指令控制字段的编译法：</a:t>
            </a:r>
            <a:br>
              <a:rPr lang="en-US" altLang="zh-CN" dirty="0"/>
            </a:br>
            <a:r>
              <a:rPr lang="zh-CN" altLang="en-US" dirty="0"/>
              <a:t>直接控制法</a:t>
            </a:r>
            <a:endParaRPr lang="en-US" dirty="0"/>
          </a:p>
        </p:txBody>
      </p:sp>
      <p:sp>
        <p:nvSpPr>
          <p:cNvPr id="3" name="Content Placeholder 2"/>
          <p:cNvSpPr>
            <a:spLocks noGrp="1"/>
          </p:cNvSpPr>
          <p:nvPr>
            <p:ph idx="1"/>
          </p:nvPr>
        </p:nvSpPr>
        <p:spPr/>
        <p:txBody>
          <a:bodyPr/>
          <a:lstStyle/>
          <a:p>
            <a:r>
              <a:rPr lang="zh-CN" altLang="en-US" dirty="0"/>
              <a:t>在微指令的控制字段中，每一位代表一个微命令，在设计微指令时，是否发出某个微命令，只要将控制字段中相应位置成“</a:t>
            </a:r>
            <a:r>
              <a:rPr lang="en-US" altLang="zh-CN" dirty="0"/>
              <a:t>1”</a:t>
            </a:r>
            <a:r>
              <a:rPr lang="zh-CN" altLang="en-US" dirty="0"/>
              <a:t>或“</a:t>
            </a:r>
            <a:r>
              <a:rPr lang="en-US" altLang="zh-CN" dirty="0"/>
              <a:t>0”</a:t>
            </a:r>
            <a:r>
              <a:rPr lang="zh-CN" altLang="en-US" dirty="0"/>
              <a:t>，这样就可打开或关闭某个控制门</a:t>
            </a:r>
            <a:endParaRPr lang="en-US" altLang="zh-CN" dirty="0"/>
          </a:p>
          <a:p>
            <a:r>
              <a:rPr lang="zh-CN" altLang="en-US" dirty="0"/>
              <a:t>但在某些复杂的计算机中，微命令甚至可多达三四百个，这使微指令字长达到难以接受的地步，并要求机器有大容量控制存储器</a:t>
            </a:r>
          </a:p>
          <a:p>
            <a:endParaRPr lang="en-US" dirty="0"/>
          </a:p>
        </p:txBody>
      </p:sp>
      <p:pic>
        <p:nvPicPr>
          <p:cNvPr id="4" name="Picture 3" descr="f7.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84" y="4851318"/>
            <a:ext cx="8897232" cy="1675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817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控制器的功能</a:t>
            </a:r>
            <a:endParaRPr lang="en-US" dirty="0"/>
          </a:p>
        </p:txBody>
      </p:sp>
      <p:sp>
        <p:nvSpPr>
          <p:cNvPr id="3" name="Content Placeholder 2"/>
          <p:cNvSpPr>
            <a:spLocks noGrp="1"/>
          </p:cNvSpPr>
          <p:nvPr>
            <p:ph idx="1"/>
          </p:nvPr>
        </p:nvSpPr>
        <p:spPr/>
        <p:txBody>
          <a:bodyPr>
            <a:normAutofit/>
          </a:bodyPr>
          <a:lstStyle/>
          <a:p>
            <a:r>
              <a:rPr lang="en-US" altLang="zh-CN" dirty="0"/>
              <a:t>4. </a:t>
            </a:r>
            <a:r>
              <a:rPr lang="zh-CN" altLang="en-US" dirty="0"/>
              <a:t>控制程序和数据的输入与结果输出</a:t>
            </a:r>
          </a:p>
          <a:p>
            <a:pPr lvl="1"/>
            <a:r>
              <a:rPr lang="zh-CN" altLang="en-US" dirty="0"/>
              <a:t>根据程序的安排或人的干预，在适当的时候向输入输出设备发出一些相应的命令来完成</a:t>
            </a:r>
            <a:r>
              <a:rPr lang="en-US" altLang="zh-CN" dirty="0"/>
              <a:t>I/O</a:t>
            </a:r>
            <a:r>
              <a:rPr lang="zh-CN" altLang="en-US" dirty="0"/>
              <a:t>功能，这实际上也是通过执行程序来完成的。</a:t>
            </a:r>
          </a:p>
          <a:p>
            <a:r>
              <a:rPr lang="en-US" altLang="zh-CN" dirty="0"/>
              <a:t>5. </a:t>
            </a:r>
            <a:r>
              <a:rPr lang="zh-CN" altLang="en-US" dirty="0"/>
              <a:t>对异常情况和某些请求的处理</a:t>
            </a:r>
          </a:p>
          <a:p>
            <a:pPr lvl="1"/>
            <a:r>
              <a:rPr lang="en-US" altLang="zh-CN" dirty="0"/>
              <a:t>(1) “</a:t>
            </a:r>
            <a:r>
              <a:rPr lang="zh-CN" altLang="en-US" dirty="0"/>
              <a:t>中断请求”信号。</a:t>
            </a:r>
            <a:endParaRPr lang="en-US" altLang="zh-CN" dirty="0"/>
          </a:p>
          <a:p>
            <a:pPr lvl="1"/>
            <a:r>
              <a:rPr lang="en-US" altLang="zh-CN" dirty="0"/>
              <a:t>(2)DMA</a:t>
            </a:r>
            <a:r>
              <a:rPr lang="zh-CN" altLang="en-US" dirty="0"/>
              <a:t>请求信号。</a:t>
            </a:r>
            <a:endParaRPr lang="en-US" dirty="0"/>
          </a:p>
        </p:txBody>
      </p:sp>
    </p:spTree>
    <p:extLst>
      <p:ext uri="{BB962C8B-B14F-4D97-AF65-F5344CB8AC3E}">
        <p14:creationId xmlns:p14="http://schemas.microsoft.com/office/powerpoint/2010/main" val="21178996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微指令控制字段的编译法：</a:t>
            </a:r>
            <a:br>
              <a:rPr lang="en-US" altLang="zh-CN" dirty="0"/>
            </a:br>
            <a:r>
              <a:rPr lang="zh-CN" altLang="en-US" dirty="0"/>
              <a:t>字段直接编译法</a:t>
            </a:r>
            <a:endParaRPr lang="en-US" dirty="0"/>
          </a:p>
        </p:txBody>
      </p:sp>
      <p:sp>
        <p:nvSpPr>
          <p:cNvPr id="3" name="Content Placeholder 2"/>
          <p:cNvSpPr>
            <a:spLocks noGrp="1"/>
          </p:cNvSpPr>
          <p:nvPr>
            <p:ph idx="1"/>
          </p:nvPr>
        </p:nvSpPr>
        <p:spPr/>
        <p:txBody>
          <a:bodyPr/>
          <a:lstStyle/>
          <a:p>
            <a:r>
              <a:rPr lang="zh-CN" altLang="en-US" dirty="0"/>
              <a:t>微周期，指的是一条微指令所需的执行时间。</a:t>
            </a:r>
            <a:endParaRPr lang="en-US" altLang="zh-CN" dirty="0"/>
          </a:p>
          <a:p>
            <a:r>
              <a:rPr lang="zh-CN" altLang="en-US" dirty="0"/>
              <a:t>如果有若干个</a:t>
            </a:r>
            <a:r>
              <a:rPr lang="en-US" altLang="zh-CN" dirty="0"/>
              <a:t>(</a:t>
            </a:r>
            <a:r>
              <a:rPr lang="zh-CN" altLang="en-US" dirty="0"/>
              <a:t>一组</a:t>
            </a:r>
            <a:r>
              <a:rPr lang="en-US" altLang="zh-CN" dirty="0"/>
              <a:t>)</a:t>
            </a:r>
            <a:r>
              <a:rPr lang="zh-CN" altLang="en-US" dirty="0"/>
              <a:t>微命令，在每次选择使用它们的微周期内，只有一个微命令起作用，那么这若干个微命令是互斥的。</a:t>
            </a:r>
            <a:endParaRPr lang="en-US" dirty="0"/>
          </a:p>
        </p:txBody>
      </p:sp>
      <p:pic>
        <p:nvPicPr>
          <p:cNvPr id="40961" name="Picture 1" descr="f16.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375" y="4001294"/>
            <a:ext cx="6445250" cy="2461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967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微指令控制字段的编译法：</a:t>
            </a:r>
            <a:br>
              <a:rPr lang="en-US" altLang="zh-CN" dirty="0"/>
            </a:br>
            <a:r>
              <a:rPr lang="zh-CN" altLang="en-US" dirty="0"/>
              <a:t>字段直接编译法</a:t>
            </a:r>
            <a:endParaRPr lang="en-US" dirty="0"/>
          </a:p>
        </p:txBody>
      </p:sp>
      <p:sp>
        <p:nvSpPr>
          <p:cNvPr id="3" name="Content Placeholder 2"/>
          <p:cNvSpPr>
            <a:spLocks noGrp="1"/>
          </p:cNvSpPr>
          <p:nvPr>
            <p:ph idx="1"/>
          </p:nvPr>
        </p:nvSpPr>
        <p:spPr/>
        <p:txBody>
          <a:bodyPr/>
          <a:lstStyle/>
          <a:p>
            <a:r>
              <a:rPr lang="zh-CN" altLang="en-US" dirty="0"/>
              <a:t>字段长度与所能表示的微命令数的关系如下：</a:t>
            </a:r>
          </a:p>
          <a:p>
            <a:pPr>
              <a:buFontTx/>
              <a:buNone/>
            </a:pPr>
            <a:r>
              <a:rPr lang="zh-CN" altLang="en-US" dirty="0"/>
              <a:t>		    字段长度		      微命令数</a:t>
            </a:r>
          </a:p>
          <a:p>
            <a:pPr>
              <a:buFontTx/>
              <a:buNone/>
            </a:pPr>
            <a:r>
              <a:rPr lang="en-US" altLang="zh-CN" dirty="0"/>
              <a:t>			2</a:t>
            </a:r>
            <a:r>
              <a:rPr lang="zh-CN" altLang="en-US" dirty="0"/>
              <a:t>位			</a:t>
            </a:r>
            <a:r>
              <a:rPr lang="en-US" altLang="zh-CN" dirty="0"/>
              <a:t>2</a:t>
            </a:r>
            <a:r>
              <a:rPr lang="zh-CN" altLang="en-US" dirty="0"/>
              <a:t>～</a:t>
            </a:r>
            <a:r>
              <a:rPr lang="en-US" altLang="zh-CN" dirty="0"/>
              <a:t>3</a:t>
            </a:r>
          </a:p>
          <a:p>
            <a:pPr>
              <a:buFontTx/>
              <a:buNone/>
            </a:pPr>
            <a:r>
              <a:rPr lang="en-US" altLang="zh-CN" dirty="0"/>
              <a:t>			3</a:t>
            </a:r>
            <a:r>
              <a:rPr lang="zh-CN" altLang="en-US" dirty="0"/>
              <a:t>位			</a:t>
            </a:r>
            <a:r>
              <a:rPr lang="en-US" altLang="zh-CN" dirty="0"/>
              <a:t>4</a:t>
            </a:r>
            <a:r>
              <a:rPr lang="zh-CN" altLang="en-US" dirty="0"/>
              <a:t>～</a:t>
            </a:r>
            <a:r>
              <a:rPr lang="en-US" altLang="zh-CN" dirty="0"/>
              <a:t>7</a:t>
            </a:r>
          </a:p>
          <a:p>
            <a:pPr>
              <a:buFontTx/>
              <a:buNone/>
            </a:pPr>
            <a:r>
              <a:rPr lang="en-US" altLang="zh-CN" dirty="0"/>
              <a:t>			4</a:t>
            </a:r>
            <a:r>
              <a:rPr lang="zh-CN" altLang="en-US" dirty="0"/>
              <a:t>位			</a:t>
            </a:r>
            <a:r>
              <a:rPr lang="en-US" altLang="zh-CN" dirty="0"/>
              <a:t>8</a:t>
            </a:r>
            <a:r>
              <a:rPr lang="zh-CN" altLang="en-US" dirty="0"/>
              <a:t>～</a:t>
            </a:r>
            <a:r>
              <a:rPr lang="en-US" altLang="zh-CN" dirty="0"/>
              <a:t>15</a:t>
            </a:r>
          </a:p>
          <a:p>
            <a:r>
              <a:rPr lang="zh-CN" altLang="en-US" dirty="0"/>
              <a:t>一般每个字段要留出一个代码，表示本段不发出任何微命令，因此当字段长度为</a:t>
            </a:r>
            <a:r>
              <a:rPr lang="en-US" altLang="zh-CN" dirty="0"/>
              <a:t>3</a:t>
            </a:r>
            <a:r>
              <a:rPr lang="zh-CN" altLang="en-US" dirty="0"/>
              <a:t>位时，最多只能表示</a:t>
            </a:r>
            <a:r>
              <a:rPr lang="en-US" altLang="zh-CN" dirty="0"/>
              <a:t>7</a:t>
            </a:r>
            <a:r>
              <a:rPr lang="zh-CN" altLang="en-US" dirty="0"/>
              <a:t>个互斥的微命令，通常代码</a:t>
            </a:r>
            <a:r>
              <a:rPr lang="en-US" altLang="zh-CN" dirty="0"/>
              <a:t>000</a:t>
            </a:r>
            <a:r>
              <a:rPr lang="zh-CN" altLang="en-US" dirty="0"/>
              <a:t>表示不发微命令。</a:t>
            </a:r>
          </a:p>
        </p:txBody>
      </p:sp>
    </p:spTree>
    <p:extLst>
      <p:ext uri="{BB962C8B-B14F-4D97-AF65-F5344CB8AC3E}">
        <p14:creationId xmlns:p14="http://schemas.microsoft.com/office/powerpoint/2010/main" val="7977251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微指令控制字段的编译法：</a:t>
            </a:r>
            <a:br>
              <a:rPr lang="en-US" altLang="zh-CN" dirty="0"/>
            </a:br>
            <a:r>
              <a:rPr lang="zh-CN" altLang="en-US" dirty="0"/>
              <a:t>字段间接编译法</a:t>
            </a:r>
            <a:endParaRPr lang="en-US" dirty="0"/>
          </a:p>
        </p:txBody>
      </p:sp>
      <p:sp>
        <p:nvSpPr>
          <p:cNvPr id="3" name="Content Placeholder 2"/>
          <p:cNvSpPr>
            <a:spLocks noGrp="1"/>
          </p:cNvSpPr>
          <p:nvPr>
            <p:ph idx="1"/>
          </p:nvPr>
        </p:nvSpPr>
        <p:spPr/>
        <p:txBody>
          <a:bodyPr/>
          <a:lstStyle/>
          <a:p>
            <a:r>
              <a:rPr lang="zh-CN" altLang="en-US" dirty="0"/>
              <a:t>在字段直接编译法中，还规定一个字段的某些微命令，要兼由另一字段中的某些微命令来解释</a:t>
            </a:r>
          </a:p>
          <a:p>
            <a:r>
              <a:rPr lang="zh-CN" altLang="en-US" dirty="0"/>
              <a:t>进一步减少了指令长度，但很可能会削弱微指令的并行控制能力，因此通常只作为直接编译法的一种辅助手段</a:t>
            </a:r>
            <a:endParaRPr lang="en-US" dirty="0"/>
          </a:p>
        </p:txBody>
      </p:sp>
      <p:pic>
        <p:nvPicPr>
          <p:cNvPr id="41985" name="Picture 1" descr="f17.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747293"/>
            <a:ext cx="4781550" cy="3019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575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微指令控制字段的编译法：</a:t>
            </a:r>
            <a:br>
              <a:rPr lang="en-US" altLang="zh-CN" dirty="0"/>
            </a:br>
            <a:r>
              <a:rPr lang="zh-CN" altLang="en-US" dirty="0"/>
              <a:t>常数源字段</a:t>
            </a:r>
            <a:r>
              <a:rPr lang="en-US" altLang="zh-CN" dirty="0"/>
              <a:t>E </a:t>
            </a:r>
            <a:endParaRPr lang="en-US" dirty="0"/>
          </a:p>
        </p:txBody>
      </p:sp>
      <p:sp>
        <p:nvSpPr>
          <p:cNvPr id="3" name="Content Placeholder 2"/>
          <p:cNvSpPr>
            <a:spLocks noGrp="1"/>
          </p:cNvSpPr>
          <p:nvPr>
            <p:ph idx="1"/>
          </p:nvPr>
        </p:nvSpPr>
        <p:spPr/>
        <p:txBody>
          <a:bodyPr/>
          <a:lstStyle/>
          <a:p>
            <a:r>
              <a:rPr lang="zh-CN" altLang="en-US" dirty="0"/>
              <a:t>在微指令中，一般设有一个常数源字段</a:t>
            </a:r>
            <a:r>
              <a:rPr lang="en-US" altLang="zh-CN" dirty="0"/>
              <a:t>E</a:t>
            </a:r>
            <a:r>
              <a:rPr lang="zh-CN" altLang="en-US" dirty="0"/>
              <a:t>，就如指令中的直接操作数一样。</a:t>
            </a:r>
            <a:endParaRPr lang="en-US" altLang="zh-CN" dirty="0"/>
          </a:p>
          <a:p>
            <a:r>
              <a:rPr lang="en-US" altLang="zh-CN" dirty="0"/>
              <a:t>E</a:t>
            </a:r>
            <a:r>
              <a:rPr lang="zh-CN" altLang="en-US" dirty="0"/>
              <a:t>字段一般仅有几位，用来给某些部件发送常数，故有时称为发射字段。</a:t>
            </a:r>
            <a:endParaRPr lang="en-US" altLang="zh-CN" dirty="0"/>
          </a:p>
          <a:p>
            <a:pPr lvl="1"/>
            <a:r>
              <a:rPr lang="zh-CN" altLang="en-US" dirty="0"/>
              <a:t>该常数有时作为操作数送入</a:t>
            </a:r>
            <a:r>
              <a:rPr lang="en-US" altLang="zh-CN" dirty="0"/>
              <a:t>ALU</a:t>
            </a:r>
            <a:r>
              <a:rPr lang="zh-CN" altLang="en-US" dirty="0"/>
              <a:t>运算；</a:t>
            </a:r>
            <a:endParaRPr lang="en-US" altLang="zh-CN" dirty="0"/>
          </a:p>
          <a:p>
            <a:pPr lvl="1"/>
            <a:r>
              <a:rPr lang="zh-CN" altLang="en-US" dirty="0"/>
              <a:t>有时作为计算器初值，用来控制微程序的循环次数等。</a:t>
            </a:r>
          </a:p>
          <a:p>
            <a:endParaRPr lang="en-US" dirty="0"/>
          </a:p>
        </p:txBody>
      </p:sp>
    </p:spTree>
    <p:extLst>
      <p:ext uri="{BB962C8B-B14F-4D97-AF65-F5344CB8AC3E}">
        <p14:creationId xmlns:p14="http://schemas.microsoft.com/office/powerpoint/2010/main" val="14409762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微程序流的控制</a:t>
            </a:r>
            <a:endParaRPr lang="en-US" dirty="0"/>
          </a:p>
        </p:txBody>
      </p:sp>
      <p:sp>
        <p:nvSpPr>
          <p:cNvPr id="3" name="Content Placeholder 2"/>
          <p:cNvSpPr>
            <a:spLocks noGrp="1"/>
          </p:cNvSpPr>
          <p:nvPr>
            <p:ph idx="1"/>
          </p:nvPr>
        </p:nvSpPr>
        <p:spPr/>
        <p:txBody>
          <a:bodyPr/>
          <a:lstStyle/>
          <a:p>
            <a:r>
              <a:rPr lang="zh-CN" altLang="en-US" dirty="0"/>
              <a:t>当前正在执行的微指令，称为现行微指令，现行微指令所在的控制存储器单元的地址称为现行微地址，现行微指令执行完毕后，下一条要执行的微指令称为后继微指令，后继微指令所在的控存单元地址称为后继微地址</a:t>
            </a:r>
            <a:endParaRPr lang="en-US" altLang="zh-CN" dirty="0"/>
          </a:p>
          <a:p>
            <a:r>
              <a:rPr lang="zh-CN" altLang="en-US" dirty="0"/>
              <a:t>所谓微程序流的控制是指当前微指令执行完毕后，怎样控制产生后继微指令的微地址</a:t>
            </a:r>
            <a:endParaRPr lang="en-US" altLang="zh-CN" dirty="0"/>
          </a:p>
          <a:p>
            <a:r>
              <a:rPr lang="zh-CN" altLang="en-US" dirty="0"/>
              <a:t>与程序设计相似，在微程序设计中除了顺序执行微程序外还存在转移功能和微循环程序与微子程序等，这将影响下址的形成</a:t>
            </a:r>
          </a:p>
        </p:txBody>
      </p:sp>
    </p:spTree>
    <p:extLst>
      <p:ext uri="{BB962C8B-B14F-4D97-AF65-F5344CB8AC3E}">
        <p14:creationId xmlns:p14="http://schemas.microsoft.com/office/powerpoint/2010/main" val="13145784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600" dirty="0"/>
              <a:t>增量与下址字段结合产生后继微地址</a:t>
            </a:r>
            <a:endParaRPr lang="en-US" sz="3600" dirty="0"/>
          </a:p>
        </p:txBody>
      </p:sp>
      <p:sp>
        <p:nvSpPr>
          <p:cNvPr id="3" name="Content Placeholder 2"/>
          <p:cNvSpPr>
            <a:spLocks noGrp="1"/>
          </p:cNvSpPr>
          <p:nvPr>
            <p:ph idx="1"/>
          </p:nvPr>
        </p:nvSpPr>
        <p:spPr/>
        <p:txBody>
          <a:bodyPr/>
          <a:lstStyle/>
          <a:p>
            <a:r>
              <a:rPr lang="zh-CN" altLang="en-US" dirty="0"/>
              <a:t>机器加电后执行的第一条微指令地址（微程序入口）来自专门的硬件电路</a:t>
            </a:r>
            <a:endParaRPr lang="en-US" altLang="zh-CN" dirty="0"/>
          </a:p>
          <a:p>
            <a:r>
              <a:rPr lang="zh-CN" altLang="en-US" dirty="0"/>
              <a:t>若顺序执行微指令，后继微地址由现行微地址加上一个增量</a:t>
            </a:r>
            <a:r>
              <a:rPr lang="en-US" altLang="zh-CN" dirty="0"/>
              <a:t>(</a:t>
            </a:r>
            <a:r>
              <a:rPr lang="zh-CN" altLang="en-US" dirty="0"/>
              <a:t>通常为</a:t>
            </a:r>
            <a:r>
              <a:rPr lang="en-US" altLang="zh-CN" dirty="0"/>
              <a:t>1)</a:t>
            </a:r>
            <a:r>
              <a:rPr lang="zh-CN" altLang="en-US" dirty="0"/>
              <a:t>形成的</a:t>
            </a:r>
            <a:endParaRPr lang="en-US" altLang="zh-CN" dirty="0"/>
          </a:p>
          <a:p>
            <a:r>
              <a:rPr lang="zh-CN" altLang="en-US" dirty="0"/>
              <a:t>在非顺序执行时则要产生一个转移微地址。</a:t>
            </a:r>
            <a:endParaRPr lang="en-US" dirty="0"/>
          </a:p>
        </p:txBody>
      </p:sp>
    </p:spTree>
    <p:extLst>
      <p:ext uri="{BB962C8B-B14F-4D97-AF65-F5344CB8AC3E}">
        <p14:creationId xmlns:p14="http://schemas.microsoft.com/office/powerpoint/2010/main" val="8084336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dirty="0"/>
              <a:t>增量与下址字段方式</a:t>
            </a:r>
            <a:endParaRPr lang="en-US" dirty="0"/>
          </a:p>
        </p:txBody>
      </p:sp>
      <p:sp>
        <p:nvSpPr>
          <p:cNvPr id="7" name="Content Placeholder 6"/>
          <p:cNvSpPr>
            <a:spLocks noGrp="1"/>
          </p:cNvSpPr>
          <p:nvPr>
            <p:ph sz="half" idx="1"/>
          </p:nvPr>
        </p:nvSpPr>
        <p:spPr/>
        <p:txBody>
          <a:bodyPr/>
          <a:lstStyle/>
          <a:p>
            <a:r>
              <a:rPr lang="zh-CN" altLang="en-US" dirty="0"/>
              <a:t>微指令的下址字段分成两部分：转移控制字段</a:t>
            </a:r>
            <a:r>
              <a:rPr lang="en-US" altLang="zh-CN" dirty="0"/>
              <a:t>BCF</a:t>
            </a:r>
            <a:r>
              <a:rPr lang="zh-CN" altLang="en-US" dirty="0"/>
              <a:t>和转移地址字段</a:t>
            </a:r>
            <a:r>
              <a:rPr lang="en-US" altLang="zh-CN" dirty="0"/>
              <a:t>BAF</a:t>
            </a:r>
          </a:p>
          <a:p>
            <a:pPr lvl="1"/>
            <a:r>
              <a:rPr lang="zh-CN" altLang="en-US" dirty="0"/>
              <a:t>当微程序实现转移时，将</a:t>
            </a:r>
            <a:r>
              <a:rPr lang="en-US" altLang="zh-CN" dirty="0"/>
              <a:t>BAF</a:t>
            </a:r>
            <a:r>
              <a:rPr lang="zh-CN" altLang="en-US" dirty="0"/>
              <a:t>送</a:t>
            </a:r>
            <a:r>
              <a:rPr lang="en-US" altLang="zh-CN" dirty="0" err="1"/>
              <a:t>μPC</a:t>
            </a:r>
            <a:endParaRPr lang="en-US" altLang="zh-CN" dirty="0"/>
          </a:p>
          <a:p>
            <a:pPr lvl="1"/>
            <a:r>
              <a:rPr lang="zh-CN" altLang="en-US" dirty="0"/>
              <a:t>否则顺序执行下一条微指令</a:t>
            </a:r>
            <a:r>
              <a:rPr lang="en-US" altLang="zh-CN" dirty="0"/>
              <a:t>(μPC+1)</a:t>
            </a:r>
          </a:p>
          <a:p>
            <a:endParaRPr lang="en-US" dirty="0"/>
          </a:p>
        </p:txBody>
      </p:sp>
      <p:sp>
        <p:nvSpPr>
          <p:cNvPr id="8" name="Content Placeholder 7"/>
          <p:cNvSpPr>
            <a:spLocks noGrp="1"/>
          </p:cNvSpPr>
          <p:nvPr>
            <p:ph sz="half" idx="2"/>
          </p:nvPr>
        </p:nvSpPr>
        <p:spPr/>
        <p:txBody>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989840984"/>
              </p:ext>
            </p:extLst>
          </p:nvPr>
        </p:nvGraphicFramePr>
        <p:xfrm>
          <a:off x="4514850" y="1303042"/>
          <a:ext cx="4536284" cy="5554958"/>
        </p:xfrm>
        <a:graphic>
          <a:graphicData uri="http://schemas.openxmlformats.org/presentationml/2006/ole">
            <mc:AlternateContent xmlns:mc="http://schemas.openxmlformats.org/markup-compatibility/2006">
              <mc:Choice xmlns:v="urn:schemas-microsoft-com:vml" Requires="v">
                <p:oleObj r:id="rId2" imgW="3617677" imgH="4428753" progId="Photoshop.Image.7">
                  <p:embed/>
                </p:oleObj>
              </mc:Choice>
              <mc:Fallback>
                <p:oleObj r:id="rId2" imgW="3617677" imgH="4428753" progId="Photoshop.Image.7">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850" y="1303042"/>
                        <a:ext cx="4536284" cy="5554958"/>
                      </a:xfrm>
                      <a:prstGeom prst="rect">
                        <a:avLst/>
                      </a:prstGeom>
                      <a:noFill/>
                    </p:spPr>
                  </p:pic>
                </p:oleObj>
              </mc:Fallback>
            </mc:AlternateContent>
          </a:graphicData>
        </a:graphic>
      </p:graphicFrame>
    </p:spTree>
    <p:extLst>
      <p:ext uri="{BB962C8B-B14F-4D97-AF65-F5344CB8AC3E}">
        <p14:creationId xmlns:p14="http://schemas.microsoft.com/office/powerpoint/2010/main" val="2160100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4000" dirty="0"/>
              <a:t>转移控制字段</a:t>
            </a:r>
            <a:r>
              <a:rPr lang="en-US" altLang="zh-CN" sz="4000" dirty="0"/>
              <a:t>BCF</a:t>
            </a:r>
            <a:r>
              <a:rPr lang="zh-CN" altLang="en-US" sz="4000" dirty="0"/>
              <a:t>定义的</a:t>
            </a:r>
            <a:r>
              <a:rPr lang="en-US" altLang="zh-CN" sz="4000" dirty="0"/>
              <a:t>8</a:t>
            </a:r>
            <a:r>
              <a:rPr lang="zh-CN" altLang="en-US" sz="4000" dirty="0"/>
              <a:t>个微命令</a:t>
            </a:r>
            <a:endParaRPr lang="en-US" sz="4000" dirty="0"/>
          </a:p>
        </p:txBody>
      </p:sp>
      <p:sp>
        <p:nvSpPr>
          <p:cNvPr id="3" name="Content Placeholder 2"/>
          <p:cNvSpPr>
            <a:spLocks noGrp="1"/>
          </p:cNvSpPr>
          <p:nvPr>
            <p:ph idx="1"/>
          </p:nvPr>
        </p:nvSpPr>
        <p:spPr/>
        <p:txBody>
          <a:bodyPr/>
          <a:lstStyle/>
          <a:p>
            <a:endParaRPr lang="en-US"/>
          </a:p>
        </p:txBody>
      </p:sp>
      <p:sp>
        <p:nvSpPr>
          <p:cNvPr id="4" name="Rectangle 2"/>
          <p:cNvSpPr>
            <a:spLocks noChangeArrowheads="1"/>
          </p:cNvSpPr>
          <p:nvPr/>
        </p:nvSpPr>
        <p:spPr bwMode="auto">
          <a:xfrm>
            <a:off x="628650" y="1825625"/>
            <a:ext cx="131445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4300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825625"/>
            <a:ext cx="7886700" cy="489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8494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转移地址字段</a:t>
            </a:r>
            <a:r>
              <a:rPr lang="en-US" altLang="zh-CN" dirty="0"/>
              <a:t>BAF</a:t>
            </a:r>
            <a:r>
              <a:rPr lang="zh-CN" altLang="en-US" dirty="0"/>
              <a:t>的设置</a:t>
            </a:r>
            <a:endParaRPr lang="en-US" dirty="0"/>
          </a:p>
        </p:txBody>
      </p:sp>
      <p:sp>
        <p:nvSpPr>
          <p:cNvPr id="3" name="Content Placeholder 2"/>
          <p:cNvSpPr>
            <a:spLocks noGrp="1"/>
          </p:cNvSpPr>
          <p:nvPr>
            <p:ph idx="1"/>
          </p:nvPr>
        </p:nvSpPr>
        <p:spPr/>
        <p:txBody>
          <a:bodyPr/>
          <a:lstStyle/>
          <a:p>
            <a:r>
              <a:rPr lang="en-US" altLang="zh-CN" dirty="0"/>
              <a:t>BAF</a:t>
            </a:r>
            <a:r>
              <a:rPr lang="zh-CN" altLang="en-US" dirty="0"/>
              <a:t>的长度有两种情况：</a:t>
            </a:r>
          </a:p>
          <a:p>
            <a:pPr lvl="1"/>
            <a:r>
              <a:rPr lang="zh-CN" altLang="en-US" dirty="0"/>
              <a:t>① 与</a:t>
            </a:r>
            <a:r>
              <a:rPr lang="en-US" altLang="zh-CN" dirty="0" err="1"/>
              <a:t>μPC</a:t>
            </a:r>
            <a:r>
              <a:rPr lang="zh-CN" altLang="en-US" dirty="0"/>
              <a:t>的位数相等；可以从控制存储器的任一单元取微指令。</a:t>
            </a:r>
          </a:p>
          <a:p>
            <a:pPr lvl="1"/>
            <a:r>
              <a:rPr lang="zh-CN" altLang="en-US" dirty="0"/>
              <a:t>② 比</a:t>
            </a:r>
            <a:r>
              <a:rPr lang="en-US" altLang="zh-CN" dirty="0" err="1"/>
              <a:t>μPC</a:t>
            </a:r>
            <a:r>
              <a:rPr lang="zh-CN" altLang="en-US" dirty="0"/>
              <a:t>短；考虑到转移点在</a:t>
            </a:r>
            <a:r>
              <a:rPr lang="en-US" altLang="zh-CN" dirty="0" err="1"/>
              <a:t>μPC</a:t>
            </a:r>
            <a:r>
              <a:rPr lang="zh-CN" altLang="en-US" dirty="0"/>
              <a:t>附近，或者在控制存储器的某区域内，所以由原来的</a:t>
            </a:r>
            <a:r>
              <a:rPr lang="en-US" altLang="zh-CN" dirty="0" err="1"/>
              <a:t>μPC</a:t>
            </a:r>
            <a:r>
              <a:rPr lang="zh-CN" altLang="en-US" dirty="0"/>
              <a:t>的若干位与</a:t>
            </a:r>
            <a:r>
              <a:rPr lang="en-US" altLang="zh-CN" dirty="0"/>
              <a:t>BAF</a:t>
            </a:r>
            <a:r>
              <a:rPr lang="zh-CN" altLang="en-US" dirty="0"/>
              <a:t>组合成转移微地址。</a:t>
            </a:r>
          </a:p>
          <a:p>
            <a:r>
              <a:rPr lang="zh-CN" altLang="en-US" dirty="0"/>
              <a:t>第一种情况，转移灵活，但增加了微指令的长度；第二种情况，转移地址受到限制，但可缩短微指令长度。</a:t>
            </a:r>
            <a:endParaRPr lang="en-US" dirty="0"/>
          </a:p>
        </p:txBody>
      </p:sp>
    </p:spTree>
    <p:extLst>
      <p:ext uri="{BB962C8B-B14F-4D97-AF65-F5344CB8AC3E}">
        <p14:creationId xmlns:p14="http://schemas.microsoft.com/office/powerpoint/2010/main" val="12055434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多路转移方式</a:t>
            </a:r>
            <a:endParaRPr lang="en-US" dirty="0"/>
          </a:p>
        </p:txBody>
      </p:sp>
      <p:sp>
        <p:nvSpPr>
          <p:cNvPr id="3" name="Content Placeholder 2"/>
          <p:cNvSpPr>
            <a:spLocks noGrp="1"/>
          </p:cNvSpPr>
          <p:nvPr>
            <p:ph idx="1"/>
          </p:nvPr>
        </p:nvSpPr>
        <p:spPr/>
        <p:txBody>
          <a:bodyPr>
            <a:normAutofit fontScale="92500"/>
          </a:bodyPr>
          <a:lstStyle/>
          <a:p>
            <a:r>
              <a:rPr lang="zh-CN" altLang="en-US" dirty="0"/>
              <a:t>一条微指令存在多个转移分支的情况称为多路转移。</a:t>
            </a:r>
          </a:p>
          <a:p>
            <a:r>
              <a:rPr lang="zh-CN" altLang="en-US" dirty="0"/>
              <a:t>在执行某条微指令时，可能会遇到在若干个微地址中选择一个作为后继微地址的情况，最明显的例子是根据操作码产生不同的后继微地址。</a:t>
            </a:r>
            <a:endParaRPr lang="en-US" altLang="zh-CN" dirty="0"/>
          </a:p>
          <a:p>
            <a:r>
              <a:rPr lang="zh-CN" altLang="en-US" dirty="0"/>
              <a:t>实现此功能的电路通常是由</a:t>
            </a:r>
            <a:r>
              <a:rPr lang="en-US" altLang="zh-CN" dirty="0"/>
              <a:t>PROM(</a:t>
            </a:r>
            <a:r>
              <a:rPr lang="zh-CN" altLang="en-US" dirty="0"/>
              <a:t>可编程序只读存储器</a:t>
            </a:r>
            <a:r>
              <a:rPr lang="en-US" altLang="zh-CN" dirty="0"/>
              <a:t>)</a:t>
            </a:r>
            <a:r>
              <a:rPr lang="zh-CN" altLang="en-US" dirty="0"/>
              <a:t>组成的，也有把它称为</a:t>
            </a:r>
            <a:r>
              <a:rPr lang="en-US" altLang="zh-CN" dirty="0"/>
              <a:t>MAPROM(</a:t>
            </a:r>
            <a:r>
              <a:rPr lang="zh-CN" altLang="en-US" dirty="0"/>
              <a:t>映像只读存储器</a:t>
            </a:r>
            <a:r>
              <a:rPr lang="en-US" altLang="zh-CN" dirty="0"/>
              <a:t>)</a:t>
            </a:r>
            <a:r>
              <a:rPr lang="zh-CN" altLang="en-US" dirty="0"/>
              <a:t>的。</a:t>
            </a:r>
            <a:endParaRPr lang="en-US" altLang="zh-CN" dirty="0"/>
          </a:p>
          <a:p>
            <a:pPr lvl="1"/>
            <a:r>
              <a:rPr lang="zh-CN" altLang="en-US" dirty="0"/>
              <a:t>该存储器的特点是以指令的操作码作为地址输入，而相应的存储单元内容即为该指令的第一条微指令的入口地址。</a:t>
            </a:r>
            <a:endParaRPr lang="en-US" altLang="zh-CN" dirty="0"/>
          </a:p>
          <a:p>
            <a:pPr lvl="1"/>
            <a:r>
              <a:rPr lang="zh-CN" altLang="en-US" dirty="0"/>
              <a:t>该存储器的容量等于或略大于机器的指令数，所以容量小，速度快。</a:t>
            </a:r>
            <a:endParaRPr lang="en-US" dirty="0"/>
          </a:p>
        </p:txBody>
      </p:sp>
    </p:spTree>
    <p:extLst>
      <p:ext uri="{BB962C8B-B14F-4D97-AF65-F5344CB8AC3E}">
        <p14:creationId xmlns:p14="http://schemas.microsoft.com/office/powerpoint/2010/main" val="61226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控制器的组成</a:t>
            </a:r>
            <a:endParaRPr lang="en-US" dirty="0"/>
          </a:p>
        </p:txBody>
      </p:sp>
      <p:sp>
        <p:nvSpPr>
          <p:cNvPr id="3" name="Content Placeholder 2"/>
          <p:cNvSpPr>
            <a:spLocks noGrp="1"/>
          </p:cNvSpPr>
          <p:nvPr>
            <p:ph idx="1"/>
          </p:nvPr>
        </p:nvSpPr>
        <p:spPr/>
        <p:txBody>
          <a:bodyPr/>
          <a:lstStyle/>
          <a:p>
            <a:endParaRPr lang="en-US"/>
          </a:p>
        </p:txBody>
      </p:sp>
      <p:pic>
        <p:nvPicPr>
          <p:cNvPr id="30721" name="Picture 1" descr="f1.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010" y="1825625"/>
            <a:ext cx="6711980" cy="4710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9685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多路转移方式</a:t>
            </a:r>
            <a:endParaRPr lang="en-US" dirty="0"/>
          </a:p>
        </p:txBody>
      </p:sp>
      <p:sp>
        <p:nvSpPr>
          <p:cNvPr id="3" name="Content Placeholder 2"/>
          <p:cNvSpPr>
            <a:spLocks noGrp="1"/>
          </p:cNvSpPr>
          <p:nvPr>
            <p:ph idx="1"/>
          </p:nvPr>
        </p:nvSpPr>
        <p:spPr/>
        <p:txBody>
          <a:bodyPr>
            <a:normAutofit/>
          </a:bodyPr>
          <a:lstStyle/>
          <a:p>
            <a:r>
              <a:rPr lang="zh-CN" altLang="en-US" dirty="0"/>
              <a:t>在计算机中，有时要根据某些硬件状态来决定后继微地址，属于这些状态的可以是根据运算结果所置的标志位</a:t>
            </a:r>
            <a:r>
              <a:rPr lang="en-US" altLang="zh-CN" dirty="0"/>
              <a:t>(N</a:t>
            </a:r>
            <a:r>
              <a:rPr lang="zh-CN" altLang="en-US" dirty="0"/>
              <a:t>，</a:t>
            </a:r>
            <a:r>
              <a:rPr lang="en-US" altLang="zh-CN" dirty="0"/>
              <a:t>Z</a:t>
            </a:r>
            <a:r>
              <a:rPr lang="zh-CN" altLang="en-US" dirty="0"/>
              <a:t>，</a:t>
            </a:r>
            <a:r>
              <a:rPr lang="en-US" altLang="zh-CN" dirty="0"/>
              <a:t>V</a:t>
            </a:r>
            <a:r>
              <a:rPr lang="zh-CN" altLang="en-US" dirty="0"/>
              <a:t>，</a:t>
            </a:r>
            <a:r>
              <a:rPr lang="en-US" altLang="zh-CN" dirty="0"/>
              <a:t>C)</a:t>
            </a:r>
            <a:r>
              <a:rPr lang="zh-CN" altLang="en-US" dirty="0"/>
              <a:t>、计数器状态、数据通路状态等。</a:t>
            </a:r>
            <a:endParaRPr lang="en-US" altLang="zh-CN" dirty="0"/>
          </a:p>
          <a:p>
            <a:pPr lvl="1"/>
            <a:r>
              <a:rPr lang="zh-CN" altLang="en-US" dirty="0"/>
              <a:t>两路转移：根据一种状态</a:t>
            </a:r>
            <a:r>
              <a:rPr lang="en-US" altLang="zh-CN" dirty="0"/>
              <a:t>(</a:t>
            </a:r>
            <a:r>
              <a:rPr lang="zh-CN" altLang="en-US" dirty="0"/>
              <a:t>非</a:t>
            </a:r>
            <a:r>
              <a:rPr lang="en-US" altLang="zh-CN" dirty="0"/>
              <a:t>0</a:t>
            </a:r>
            <a:r>
              <a:rPr lang="zh-CN" altLang="en-US" dirty="0"/>
              <a:t>即</a:t>
            </a:r>
            <a:r>
              <a:rPr lang="en-US" altLang="zh-CN" dirty="0"/>
              <a:t>1)</a:t>
            </a:r>
            <a:r>
              <a:rPr lang="zh-CN" altLang="en-US" dirty="0"/>
              <a:t>来决定微地址可以有两种情况</a:t>
            </a:r>
            <a:endParaRPr lang="en-US" altLang="zh-CN" dirty="0"/>
          </a:p>
          <a:p>
            <a:pPr lvl="1"/>
            <a:r>
              <a:rPr lang="zh-CN" altLang="en-US" dirty="0"/>
              <a:t>四路转移：根据两种状态来决定微地址可以有四种情况</a:t>
            </a:r>
            <a:endParaRPr lang="en-US" altLang="zh-CN" dirty="0"/>
          </a:p>
          <a:p>
            <a:r>
              <a:rPr lang="zh-CN" altLang="en-US" dirty="0"/>
              <a:t>微程序设计实践表明，实现两路转移的情况居多，其次是四路转移，向更多路方向转移的情况就比较少见。</a:t>
            </a:r>
            <a:endParaRPr lang="en-US" dirty="0"/>
          </a:p>
        </p:txBody>
      </p:sp>
    </p:spTree>
    <p:extLst>
      <p:ext uri="{BB962C8B-B14F-4D97-AF65-F5344CB8AC3E}">
        <p14:creationId xmlns:p14="http://schemas.microsoft.com/office/powerpoint/2010/main" val="3972699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微中断</a:t>
            </a:r>
            <a:endParaRPr lang="en-US" dirty="0"/>
          </a:p>
        </p:txBody>
      </p:sp>
      <p:sp>
        <p:nvSpPr>
          <p:cNvPr id="3" name="Content Placeholder 2"/>
          <p:cNvSpPr>
            <a:spLocks noGrp="1"/>
          </p:cNvSpPr>
          <p:nvPr>
            <p:ph idx="1"/>
          </p:nvPr>
        </p:nvSpPr>
        <p:spPr/>
        <p:txBody>
          <a:bodyPr>
            <a:normAutofit lnSpcReduction="10000"/>
          </a:bodyPr>
          <a:lstStyle/>
          <a:p>
            <a:r>
              <a:rPr lang="zh-CN" altLang="en-US" dirty="0"/>
              <a:t>微中断与程序中断的概念相似，在微程序执行过程中，一旦出现微中断请求信号，通常在完成现行指令的微程序后响应该微中断请求，这时中止当前正在执行的程序，而转去执行微中断处理程序，微中断请求信号是由程序中断请求信号引起的。</a:t>
            </a:r>
          </a:p>
          <a:p>
            <a:r>
              <a:rPr lang="zh-CN" altLang="en-US" dirty="0"/>
              <a:t>设计人员在进行微程序设计时，已安排好微中断处理程序在控制存储器的位置，因此该微程序段的入口地址是已知的。当</a:t>
            </a:r>
            <a:r>
              <a:rPr lang="en-US" altLang="zh-CN" dirty="0"/>
              <a:t>CPU</a:t>
            </a:r>
            <a:r>
              <a:rPr lang="zh-CN" altLang="en-US" dirty="0"/>
              <a:t>响应微中断请求时，由硬件产生微中断程序的入口地址。当中断处理完毕后，再返回到原来被中断的程序。这也是产生后继微地址的一种情况。</a:t>
            </a:r>
          </a:p>
        </p:txBody>
      </p:sp>
    </p:spTree>
    <p:extLst>
      <p:ext uri="{BB962C8B-B14F-4D97-AF65-F5344CB8AC3E}">
        <p14:creationId xmlns:p14="http://schemas.microsoft.com/office/powerpoint/2010/main" val="3899289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微指令格式</a:t>
            </a:r>
            <a:endParaRPr lang="en-US" dirty="0"/>
          </a:p>
        </p:txBody>
      </p:sp>
      <p:sp>
        <p:nvSpPr>
          <p:cNvPr id="3" name="Content Placeholder 2"/>
          <p:cNvSpPr>
            <a:spLocks noGrp="1"/>
          </p:cNvSpPr>
          <p:nvPr>
            <p:ph idx="1"/>
          </p:nvPr>
        </p:nvSpPr>
        <p:spPr/>
        <p:txBody>
          <a:bodyPr>
            <a:normAutofit/>
          </a:bodyPr>
          <a:lstStyle/>
          <a:p>
            <a:r>
              <a:rPr lang="zh-CN" altLang="en-US" dirty="0"/>
              <a:t>微指令的编译法是决定微指令格式的主要因素，在设计计算机时考虑到速度价格等因素采用不同的编译法，即使在一台计算机中，也有几种编译法并存的局面存在。</a:t>
            </a:r>
          </a:p>
          <a:p>
            <a:r>
              <a:rPr lang="en-US" altLang="zh-CN" dirty="0"/>
              <a:t>1. </a:t>
            </a:r>
            <a:r>
              <a:rPr lang="zh-CN" altLang="en-US" dirty="0"/>
              <a:t>水平型微指令</a:t>
            </a:r>
          </a:p>
          <a:p>
            <a:pPr lvl="1"/>
            <a:r>
              <a:rPr lang="zh-CN" altLang="en-US" dirty="0"/>
              <a:t>其基本特点是在一条微指令中定义并执行多个并行操作微命令。在实际应用中，直接控制法、字段编译法</a:t>
            </a:r>
            <a:r>
              <a:rPr lang="en-US" altLang="zh-CN" dirty="0"/>
              <a:t>(</a:t>
            </a:r>
            <a:r>
              <a:rPr lang="zh-CN" altLang="en-US" dirty="0"/>
              <a:t>直接、间接编译法</a:t>
            </a:r>
            <a:r>
              <a:rPr lang="en-US" altLang="zh-CN" dirty="0"/>
              <a:t>)</a:t>
            </a:r>
            <a:r>
              <a:rPr lang="zh-CN" altLang="en-US" dirty="0"/>
              <a:t>经常应用在同一条水平型微指令中。从速度来看，直接控制法最快，字段编译法要经过译码，所以会增加一些延迟时间。</a:t>
            </a:r>
            <a:endParaRPr lang="en-US" dirty="0"/>
          </a:p>
        </p:txBody>
      </p:sp>
    </p:spTree>
    <p:extLst>
      <p:ext uri="{BB962C8B-B14F-4D97-AF65-F5344CB8AC3E}">
        <p14:creationId xmlns:p14="http://schemas.microsoft.com/office/powerpoint/2010/main" val="15632724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微指令格式</a:t>
            </a:r>
            <a:endParaRPr lang="en-US" dirty="0"/>
          </a:p>
        </p:txBody>
      </p:sp>
      <p:sp>
        <p:nvSpPr>
          <p:cNvPr id="3" name="Content Placeholder 2"/>
          <p:cNvSpPr>
            <a:spLocks noGrp="1"/>
          </p:cNvSpPr>
          <p:nvPr>
            <p:ph idx="1"/>
          </p:nvPr>
        </p:nvSpPr>
        <p:spPr/>
        <p:txBody>
          <a:bodyPr/>
          <a:lstStyle/>
          <a:p>
            <a:r>
              <a:rPr lang="en-US" altLang="zh-CN" dirty="0"/>
              <a:t>2. </a:t>
            </a:r>
            <a:r>
              <a:rPr lang="zh-CN" altLang="en-US" dirty="0"/>
              <a:t>垂直型微指令</a:t>
            </a:r>
          </a:p>
          <a:p>
            <a:pPr lvl="1"/>
            <a:r>
              <a:rPr lang="zh-CN" altLang="en-US" dirty="0"/>
              <a:t>在微指令中设置有微操作码字段，采用微操作码编译法，由微操作码规定微指令的功能，称为垂直型微指令。其特点是不强调实现微指令的并行控制功能，通常一条微指令只要求能控制实现一二种操作。这种微指令格式与指令相似：每条指令有一个操作码；每条微指令有一个微操作码。</a:t>
            </a:r>
            <a:endParaRPr lang="en-US" dirty="0"/>
          </a:p>
        </p:txBody>
      </p:sp>
    </p:spTree>
    <p:extLst>
      <p:ext uri="{BB962C8B-B14F-4D97-AF65-F5344CB8AC3E}">
        <p14:creationId xmlns:p14="http://schemas.microsoft.com/office/powerpoint/2010/main" val="16052978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微指令格式</a:t>
            </a:r>
            <a:endParaRPr lang="en-US" dirty="0"/>
          </a:p>
        </p:txBody>
      </p:sp>
      <p:sp>
        <p:nvSpPr>
          <p:cNvPr id="3" name="Content Placeholder 2"/>
          <p:cNvSpPr>
            <a:spLocks noGrp="1"/>
          </p:cNvSpPr>
          <p:nvPr>
            <p:ph idx="1"/>
          </p:nvPr>
        </p:nvSpPr>
        <p:spPr/>
        <p:txBody>
          <a:bodyPr>
            <a:normAutofit/>
          </a:bodyPr>
          <a:lstStyle/>
          <a:p>
            <a:r>
              <a:rPr lang="zh-CN" altLang="en-US" dirty="0"/>
              <a:t>水平型微指令与垂直型微指令的比较</a:t>
            </a:r>
          </a:p>
          <a:p>
            <a:pPr lvl="1"/>
            <a:r>
              <a:rPr lang="en-US" altLang="zh-CN" dirty="0"/>
              <a:t>(1) </a:t>
            </a:r>
            <a:r>
              <a:rPr lang="zh-CN" altLang="en-US" dirty="0"/>
              <a:t>水平型微指令并行操作能力强，效率高，灵活性强，垂直型微指令则差。</a:t>
            </a:r>
          </a:p>
          <a:p>
            <a:pPr lvl="1"/>
            <a:r>
              <a:rPr lang="en-US" altLang="zh-CN" dirty="0"/>
              <a:t>(2) </a:t>
            </a:r>
            <a:r>
              <a:rPr lang="zh-CN" altLang="en-US" dirty="0"/>
              <a:t>水平型微指令执行一条指令的时间短，垂直型微指令执行时间长。</a:t>
            </a:r>
          </a:p>
          <a:p>
            <a:pPr lvl="1"/>
            <a:r>
              <a:rPr lang="en-US" altLang="zh-CN" dirty="0"/>
              <a:t>(3) </a:t>
            </a:r>
            <a:r>
              <a:rPr lang="zh-CN" altLang="en-US" dirty="0"/>
              <a:t>由水平型微指令解释指令的微程序，具有微指令字比较长，但微程序短的特点。垂直型微指令则相反，微指令字比较短而微程序长。</a:t>
            </a:r>
          </a:p>
          <a:p>
            <a:pPr lvl="1"/>
            <a:r>
              <a:rPr lang="en-US" altLang="zh-CN" dirty="0"/>
              <a:t>(4) </a:t>
            </a:r>
            <a:r>
              <a:rPr lang="zh-CN" altLang="en-US" dirty="0"/>
              <a:t>水平型微指令用户难以掌握，而垂直型微指令与指令比较相似，相对来说，比较容易掌握。 </a:t>
            </a:r>
          </a:p>
          <a:p>
            <a:endParaRPr lang="en-US" dirty="0"/>
          </a:p>
        </p:txBody>
      </p:sp>
    </p:spTree>
    <p:extLst>
      <p:ext uri="{BB962C8B-B14F-4D97-AF65-F5344CB8AC3E}">
        <p14:creationId xmlns:p14="http://schemas.microsoft.com/office/powerpoint/2010/main" val="14034370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微程序控制存储器</a:t>
            </a:r>
            <a:endParaRPr lang="en-US" dirty="0"/>
          </a:p>
        </p:txBody>
      </p:sp>
      <p:sp>
        <p:nvSpPr>
          <p:cNvPr id="3" name="Content Placeholder 2"/>
          <p:cNvSpPr>
            <a:spLocks noGrp="1"/>
          </p:cNvSpPr>
          <p:nvPr>
            <p:ph idx="1"/>
          </p:nvPr>
        </p:nvSpPr>
        <p:spPr/>
        <p:txBody>
          <a:bodyPr>
            <a:normAutofit/>
          </a:bodyPr>
          <a:lstStyle/>
          <a:p>
            <a:r>
              <a:rPr lang="zh-CN" altLang="en-US" dirty="0"/>
              <a:t>微程序控制存储器一般由只读存储器构成，因为微程序是以解释的方式执行指令，而指令系统一般是固定的，因此可以使用只读存储器。</a:t>
            </a:r>
            <a:endParaRPr lang="en-US" altLang="zh-CN" dirty="0"/>
          </a:p>
          <a:p>
            <a:pPr lvl="1"/>
            <a:r>
              <a:rPr lang="zh-CN" altLang="en-US" dirty="0"/>
              <a:t>由于</a:t>
            </a:r>
            <a:r>
              <a:rPr lang="en-US" altLang="zh-CN" dirty="0"/>
              <a:t>ROM</a:t>
            </a:r>
            <a:r>
              <a:rPr lang="zh-CN" altLang="en-US" dirty="0"/>
              <a:t>中的内容不会丢失，因此一般认为用</a:t>
            </a:r>
            <a:r>
              <a:rPr lang="en-US" altLang="zh-CN" dirty="0"/>
              <a:t>ROM</a:t>
            </a:r>
            <a:r>
              <a:rPr lang="zh-CN" altLang="en-US" dirty="0"/>
              <a:t>作为控制存储器比较可靠。 </a:t>
            </a:r>
          </a:p>
          <a:p>
            <a:r>
              <a:rPr lang="zh-CN" altLang="en-US" dirty="0"/>
              <a:t>用</a:t>
            </a:r>
            <a:r>
              <a:rPr lang="en-US" altLang="zh-CN" dirty="0"/>
              <a:t>RAM</a:t>
            </a:r>
            <a:r>
              <a:rPr lang="zh-CN" altLang="en-US" dirty="0"/>
              <a:t>作为控制存储器的优点是可以修改微程序，也就是说可以修改指令系统。所以可考虑部分控存用</a:t>
            </a:r>
            <a:r>
              <a:rPr lang="en-US" altLang="zh-CN" dirty="0"/>
              <a:t>ROM</a:t>
            </a:r>
            <a:r>
              <a:rPr lang="zh-CN" altLang="en-US" dirty="0"/>
              <a:t>构成，实现固定的指令系统；部分控存由</a:t>
            </a:r>
            <a:r>
              <a:rPr lang="en-US" altLang="zh-CN" dirty="0"/>
              <a:t>RAM</a:t>
            </a:r>
            <a:r>
              <a:rPr lang="zh-CN" altLang="en-US" dirty="0"/>
              <a:t>构成，用于扩充或修改一些指令。</a:t>
            </a:r>
          </a:p>
        </p:txBody>
      </p:sp>
    </p:spTree>
    <p:extLst>
      <p:ext uri="{BB962C8B-B14F-4D97-AF65-F5344CB8AC3E}">
        <p14:creationId xmlns:p14="http://schemas.microsoft.com/office/powerpoint/2010/main" val="17543270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动态微程序设计</a:t>
            </a:r>
            <a:endParaRPr lang="en-US" dirty="0"/>
          </a:p>
        </p:txBody>
      </p:sp>
      <p:sp>
        <p:nvSpPr>
          <p:cNvPr id="3" name="Content Placeholder 2"/>
          <p:cNvSpPr>
            <a:spLocks noGrp="1"/>
          </p:cNvSpPr>
          <p:nvPr>
            <p:ph idx="1"/>
          </p:nvPr>
        </p:nvSpPr>
        <p:spPr/>
        <p:txBody>
          <a:bodyPr/>
          <a:lstStyle/>
          <a:p>
            <a:r>
              <a:rPr lang="zh-CN" altLang="en-US" dirty="0"/>
              <a:t>在一台微程序控制的计算机中，假如能根据用户的要求改变微程序，那么这台机器就具有动态微程序设计功能。</a:t>
            </a:r>
          </a:p>
          <a:p>
            <a:r>
              <a:rPr lang="zh-CN" altLang="en-US" dirty="0"/>
              <a:t>动态微程序设计的出发点是为了使计算机能更灵活、更有效地适应于各种不同的应用目标。 </a:t>
            </a:r>
          </a:p>
          <a:p>
            <a:r>
              <a:rPr lang="zh-CN" altLang="en-US" dirty="0"/>
              <a:t>动态微程序设计需要可写控制存储器的支持，否则难以改变微程序的内容</a:t>
            </a:r>
            <a:endParaRPr lang="en-US" altLang="zh-CN" dirty="0"/>
          </a:p>
          <a:p>
            <a:pPr lvl="1"/>
            <a:r>
              <a:rPr lang="zh-CN" altLang="en-US" dirty="0"/>
              <a:t>用于动态微程序设计的控存称为可写控制存储器</a:t>
            </a:r>
            <a:r>
              <a:rPr lang="en-US" altLang="zh-CN" dirty="0"/>
              <a:t>(WCS)</a:t>
            </a:r>
            <a:r>
              <a:rPr lang="zh-CN" altLang="en-US" dirty="0"/>
              <a:t>或用户控制存储器</a:t>
            </a:r>
            <a:r>
              <a:rPr lang="en-US" altLang="zh-CN" dirty="0"/>
              <a:t>(UCS)</a:t>
            </a:r>
            <a:r>
              <a:rPr lang="zh-CN" altLang="en-US" dirty="0"/>
              <a:t>。</a:t>
            </a:r>
          </a:p>
        </p:txBody>
      </p:sp>
    </p:spTree>
    <p:extLst>
      <p:ext uri="{BB962C8B-B14F-4D97-AF65-F5344CB8AC3E}">
        <p14:creationId xmlns:p14="http://schemas.microsoft.com/office/powerpoint/2010/main" val="242560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控制存储器的操作</a:t>
            </a:r>
          </a:p>
        </p:txBody>
      </p:sp>
      <p:sp>
        <p:nvSpPr>
          <p:cNvPr id="3" name="Content Placeholder 2"/>
          <p:cNvSpPr>
            <a:spLocks noGrp="1"/>
          </p:cNvSpPr>
          <p:nvPr>
            <p:ph idx="1"/>
          </p:nvPr>
        </p:nvSpPr>
        <p:spPr/>
        <p:txBody>
          <a:bodyPr/>
          <a:lstStyle/>
          <a:p>
            <a:r>
              <a:rPr lang="zh-CN" altLang="en-US" dirty="0"/>
              <a:t>执行一条微指令的过程基本上分为两步，第一步将微指令从控制存储器中取出，称为取微指令，对于垂直型微指令还应包括微操作码译码的时间。第二步执行微指令所规定的各个操作</a:t>
            </a:r>
            <a:endParaRPr lang="en-US" altLang="zh-CN" dirty="0"/>
          </a:p>
          <a:p>
            <a:r>
              <a:rPr lang="zh-CN" altLang="en-US" dirty="0"/>
              <a:t>根据这两步是串行还是并行进行而具有下述的两种方式：</a:t>
            </a:r>
          </a:p>
          <a:p>
            <a:pPr lvl="1"/>
            <a:r>
              <a:rPr lang="zh-CN" altLang="en-US" dirty="0"/>
              <a:t>串行方式</a:t>
            </a:r>
          </a:p>
          <a:p>
            <a:pPr lvl="1"/>
            <a:r>
              <a:rPr lang="zh-CN" altLang="en-US" dirty="0"/>
              <a:t>并行方式</a:t>
            </a:r>
            <a:endParaRPr kumimoji="1" lang="zh-CN" altLang="en-US" dirty="0"/>
          </a:p>
        </p:txBody>
      </p:sp>
    </p:spTree>
    <p:extLst>
      <p:ext uri="{BB962C8B-B14F-4D97-AF65-F5344CB8AC3E}">
        <p14:creationId xmlns:p14="http://schemas.microsoft.com/office/powerpoint/2010/main" val="20772316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串行方式</a:t>
            </a:r>
            <a:endParaRPr kumimoji="1" lang="zh-CN" altLang="en-US" dirty="0"/>
          </a:p>
        </p:txBody>
      </p:sp>
      <p:sp>
        <p:nvSpPr>
          <p:cNvPr id="3" name="Content Placeholder 2"/>
          <p:cNvSpPr>
            <a:spLocks noGrp="1"/>
          </p:cNvSpPr>
          <p:nvPr>
            <p:ph sz="half" idx="1"/>
          </p:nvPr>
        </p:nvSpPr>
        <p:spPr/>
        <p:txBody>
          <a:bodyPr/>
          <a:lstStyle/>
          <a:p>
            <a:r>
              <a:rPr lang="zh-CN" altLang="en-US" dirty="0"/>
              <a:t>执行一条微指令所需要的时间称为微周期</a:t>
            </a:r>
            <a:endParaRPr lang="en-US" altLang="zh-CN" dirty="0"/>
          </a:p>
          <a:p>
            <a:r>
              <a:rPr lang="zh-CN" altLang="en-US" dirty="0"/>
              <a:t>微周期即是控制存储器的工作周期，包括取微指令和执行微指令两部分时间</a:t>
            </a:r>
            <a:endParaRPr kumimoji="1" lang="zh-CN" altLang="en-US" dirty="0"/>
          </a:p>
        </p:txBody>
      </p:sp>
      <p:sp>
        <p:nvSpPr>
          <p:cNvPr id="5" name="Content Placeholder 4"/>
          <p:cNvSpPr>
            <a:spLocks noGrp="1"/>
          </p:cNvSpPr>
          <p:nvPr>
            <p:ph sz="half" idx="2"/>
          </p:nvPr>
        </p:nvSpPr>
        <p:spPr/>
        <p:txBody>
          <a:bodyPr/>
          <a:lstStyle/>
          <a:p>
            <a:endParaRPr kumimoji="1" lang="zh-CN" altLang="en-US" dirty="0"/>
          </a:p>
        </p:txBody>
      </p:sp>
      <p:graphicFrame>
        <p:nvGraphicFramePr>
          <p:cNvPr id="6" name="Object 3"/>
          <p:cNvGraphicFramePr>
            <a:graphicFrameLocks noChangeAspect="1"/>
          </p:cNvGraphicFramePr>
          <p:nvPr>
            <p:extLst>
              <p:ext uri="{D42A27DB-BD31-4B8C-83A1-F6EECF244321}">
                <p14:modId xmlns:p14="http://schemas.microsoft.com/office/powerpoint/2010/main" val="860561687"/>
              </p:ext>
            </p:extLst>
          </p:nvPr>
        </p:nvGraphicFramePr>
        <p:xfrm>
          <a:off x="4629150" y="1226687"/>
          <a:ext cx="4514851" cy="5549213"/>
        </p:xfrm>
        <a:graphic>
          <a:graphicData uri="http://schemas.openxmlformats.org/presentationml/2006/ole">
            <mc:AlternateContent xmlns:mc="http://schemas.openxmlformats.org/markup-compatibility/2006">
              <mc:Choice xmlns:v="urn:schemas-microsoft-com:vml" Requires="v">
                <p:oleObj name="位图图像" r:id="rId2" imgW="6923810" imgH="8678486" progId="Paint.Picture">
                  <p:embed/>
                </p:oleObj>
              </mc:Choice>
              <mc:Fallback>
                <p:oleObj name="位图图像" r:id="rId2" imgW="6923810" imgH="8678486"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150" y="1226687"/>
                        <a:ext cx="4514851" cy="55492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641319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并行方式</a:t>
            </a:r>
            <a:endParaRPr kumimoji="1" lang="zh-CN" altLang="en-US" dirty="0"/>
          </a:p>
        </p:txBody>
      </p:sp>
      <p:sp>
        <p:nvSpPr>
          <p:cNvPr id="3" name="Content Placeholder 2"/>
          <p:cNvSpPr>
            <a:spLocks noGrp="1"/>
          </p:cNvSpPr>
          <p:nvPr>
            <p:ph sz="half" idx="1"/>
          </p:nvPr>
        </p:nvSpPr>
        <p:spPr/>
        <p:txBody>
          <a:bodyPr/>
          <a:lstStyle/>
          <a:p>
            <a:r>
              <a:rPr lang="zh-CN" altLang="en-US" dirty="0"/>
              <a:t>为了提高微程序的执行速度，将执行本条微指令的功能与取下一条微指令的操作在时间上重叠起来</a:t>
            </a:r>
            <a:endParaRPr lang="en-US" altLang="zh-CN" dirty="0"/>
          </a:p>
          <a:p>
            <a:r>
              <a:rPr lang="zh-CN" altLang="en-US" dirty="0"/>
              <a:t>实际机器多采用并行结构，因为增加逻辑电路很少，但能提高运行速度</a:t>
            </a:r>
            <a:endParaRPr kumimoji="1" lang="zh-CN" altLang="en-US" dirty="0"/>
          </a:p>
        </p:txBody>
      </p:sp>
      <p:sp>
        <p:nvSpPr>
          <p:cNvPr id="4" name="Content Placeholder 3"/>
          <p:cNvSpPr>
            <a:spLocks noGrp="1"/>
          </p:cNvSpPr>
          <p:nvPr>
            <p:ph sz="half" idx="2"/>
          </p:nvPr>
        </p:nvSpPr>
        <p:spPr/>
        <p:txBody>
          <a:bodyPr/>
          <a:lstStyle/>
          <a:p>
            <a:endParaRPr kumimoji="1" lang="zh-CN" altLang="en-US"/>
          </a:p>
        </p:txBody>
      </p:sp>
      <p:graphicFrame>
        <p:nvGraphicFramePr>
          <p:cNvPr id="5" name="Object 3"/>
          <p:cNvGraphicFramePr>
            <a:graphicFrameLocks noChangeAspect="1"/>
          </p:cNvGraphicFramePr>
          <p:nvPr>
            <p:extLst>
              <p:ext uri="{D42A27DB-BD31-4B8C-83A1-F6EECF244321}">
                <p14:modId xmlns:p14="http://schemas.microsoft.com/office/powerpoint/2010/main" val="767063551"/>
              </p:ext>
            </p:extLst>
          </p:nvPr>
        </p:nvGraphicFramePr>
        <p:xfrm>
          <a:off x="4514850" y="1444625"/>
          <a:ext cx="4391025" cy="5113337"/>
        </p:xfrm>
        <a:graphic>
          <a:graphicData uri="http://schemas.openxmlformats.org/presentationml/2006/ole">
            <mc:AlternateContent xmlns:mc="http://schemas.openxmlformats.org/markup-compatibility/2006">
              <mc:Choice xmlns:v="urn:schemas-microsoft-com:vml" Requires="v">
                <p:oleObj name="位图图像" r:id="rId2" imgW="7182853" imgH="9504762" progId="Paint.Picture">
                  <p:embed/>
                </p:oleObj>
              </mc:Choice>
              <mc:Fallback>
                <p:oleObj name="位图图像" r:id="rId2" imgW="7182853" imgH="9504762"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850" y="1444625"/>
                        <a:ext cx="4391025"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027032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控制器的组成</a:t>
            </a:r>
            <a:endParaRPr lang="en-US" dirty="0"/>
          </a:p>
        </p:txBody>
      </p:sp>
      <p:sp>
        <p:nvSpPr>
          <p:cNvPr id="3" name="Content Placeholder 2"/>
          <p:cNvSpPr>
            <a:spLocks noGrp="1"/>
          </p:cNvSpPr>
          <p:nvPr>
            <p:ph idx="1"/>
          </p:nvPr>
        </p:nvSpPr>
        <p:spPr/>
        <p:txBody>
          <a:bodyPr>
            <a:normAutofit/>
          </a:bodyPr>
          <a:lstStyle/>
          <a:p>
            <a:r>
              <a:rPr lang="en-US" altLang="zh-CN" dirty="0"/>
              <a:t>1. </a:t>
            </a:r>
            <a:r>
              <a:rPr lang="zh-CN" altLang="en-US" dirty="0"/>
              <a:t>程序计数器</a:t>
            </a:r>
            <a:r>
              <a:rPr lang="en-US" altLang="zh-CN" dirty="0"/>
              <a:t>(PC)</a:t>
            </a:r>
            <a:r>
              <a:rPr lang="zh-CN" altLang="en-US" dirty="0"/>
              <a:t>或指令地址寄存器</a:t>
            </a:r>
            <a:endParaRPr lang="en-US" altLang="zh-CN" dirty="0"/>
          </a:p>
          <a:p>
            <a:pPr lvl="1"/>
            <a:r>
              <a:rPr lang="zh-CN" altLang="en-US" dirty="0"/>
              <a:t>存放当前正在执行的指令地址或即将要执行的下一条指令地址</a:t>
            </a:r>
            <a:endParaRPr lang="en-US" altLang="zh-CN" dirty="0"/>
          </a:p>
          <a:p>
            <a:pPr lvl="1"/>
            <a:r>
              <a:rPr lang="zh-CN" altLang="en-US" dirty="0"/>
              <a:t>有指令预取功能的计算机中，增加一个</a:t>
            </a:r>
            <a:r>
              <a:rPr lang="en-US" altLang="zh-CN" dirty="0"/>
              <a:t>PC</a:t>
            </a:r>
            <a:r>
              <a:rPr lang="zh-CN" altLang="en-US" dirty="0"/>
              <a:t>存放下一条要取出的指令地址</a:t>
            </a:r>
            <a:endParaRPr lang="en-US" altLang="zh-CN" dirty="0"/>
          </a:p>
          <a:p>
            <a:pPr lvl="1"/>
            <a:r>
              <a:rPr lang="zh-CN" altLang="en-US" dirty="0"/>
              <a:t>形成指令地址</a:t>
            </a:r>
            <a:endParaRPr lang="en-US" altLang="zh-CN" dirty="0"/>
          </a:p>
          <a:p>
            <a:pPr lvl="2"/>
            <a:r>
              <a:rPr lang="zh-CN" altLang="en-US" dirty="0"/>
              <a:t>顺序执行：</a:t>
            </a:r>
            <a:r>
              <a:rPr lang="en-US" altLang="zh-CN" dirty="0"/>
              <a:t>PC+1</a:t>
            </a:r>
            <a:r>
              <a:rPr lang="zh-CN" altLang="en-US" dirty="0"/>
              <a:t>（</a:t>
            </a:r>
            <a:r>
              <a:rPr lang="en-US" altLang="zh-CN" dirty="0"/>
              <a:t>PC+4</a:t>
            </a:r>
            <a:r>
              <a:rPr lang="zh-CN" altLang="en-US" dirty="0"/>
              <a:t>）</a:t>
            </a:r>
            <a:endParaRPr lang="en-US" altLang="zh-CN" dirty="0"/>
          </a:p>
          <a:p>
            <a:pPr lvl="2"/>
            <a:r>
              <a:rPr lang="zh-CN" altLang="en-US" dirty="0"/>
              <a:t>改变顺序执行程序：转移类指令形成转移地址</a:t>
            </a:r>
          </a:p>
        </p:txBody>
      </p:sp>
    </p:spTree>
    <p:extLst>
      <p:ext uri="{BB962C8B-B14F-4D97-AF65-F5344CB8AC3E}">
        <p14:creationId xmlns:p14="http://schemas.microsoft.com/office/powerpoint/2010/main" val="10097166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毫微程序设计的基本概念</a:t>
            </a:r>
            <a:endParaRPr kumimoji="1" lang="zh-CN" altLang="en-US" dirty="0"/>
          </a:p>
        </p:txBody>
      </p:sp>
      <p:sp>
        <p:nvSpPr>
          <p:cNvPr id="5" name="Content Placeholder 4"/>
          <p:cNvSpPr>
            <a:spLocks noGrp="1"/>
          </p:cNvSpPr>
          <p:nvPr>
            <p:ph idx="1"/>
          </p:nvPr>
        </p:nvSpPr>
        <p:spPr/>
        <p:txBody>
          <a:bodyPr>
            <a:normAutofit/>
          </a:bodyPr>
          <a:lstStyle/>
          <a:p>
            <a:r>
              <a:rPr lang="zh-CN" altLang="en-US" dirty="0"/>
              <a:t>毫微程序可以看作是用以解释微程序的一种微程序，因此组成毫微程序的毫微指令就可看作是解释微指令的微指令</a:t>
            </a:r>
            <a:endParaRPr lang="en-US" altLang="zh-CN" dirty="0"/>
          </a:p>
          <a:p>
            <a:r>
              <a:rPr lang="zh-CN" altLang="en-US" dirty="0"/>
              <a:t>采用毫微程序设计的主要目的是减少控制存储器的容量</a:t>
            </a:r>
            <a:r>
              <a:rPr lang="en-US" altLang="zh-CN" dirty="0"/>
              <a:t>(</a:t>
            </a:r>
            <a:r>
              <a:rPr lang="zh-CN" altLang="en-US" dirty="0"/>
              <a:t>字数</a:t>
            </a:r>
            <a:r>
              <a:rPr lang="en-US" altLang="zh-CN" dirty="0"/>
              <a:t>×</a:t>
            </a:r>
            <a:r>
              <a:rPr lang="zh-CN" altLang="en-US" dirty="0"/>
              <a:t>位数</a:t>
            </a:r>
            <a:r>
              <a:rPr lang="en-US" altLang="zh-CN" dirty="0"/>
              <a:t>/</a:t>
            </a:r>
            <a:r>
              <a:rPr lang="zh-CN" altLang="en-US" dirty="0"/>
              <a:t>字</a:t>
            </a:r>
            <a:r>
              <a:rPr lang="en-US" altLang="zh-CN" dirty="0"/>
              <a:t>)</a:t>
            </a:r>
            <a:r>
              <a:rPr lang="zh-CN" altLang="en-US" dirty="0"/>
              <a:t>，采用的是两级微程序设计方法</a:t>
            </a:r>
            <a:endParaRPr lang="en-US" altLang="zh-CN" dirty="0"/>
          </a:p>
        </p:txBody>
      </p:sp>
    </p:spTree>
    <p:extLst>
      <p:ext uri="{BB962C8B-B14F-4D97-AF65-F5344CB8AC3E}">
        <p14:creationId xmlns:p14="http://schemas.microsoft.com/office/powerpoint/2010/main" val="12829524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毫微程序控制存储器</a:t>
            </a:r>
            <a:endParaRPr kumimoji="1" lang="zh-CN" altLang="en-US" dirty="0"/>
          </a:p>
        </p:txBody>
      </p:sp>
      <p:sp>
        <p:nvSpPr>
          <p:cNvPr id="3" name="Content Placeholder 2"/>
          <p:cNvSpPr>
            <a:spLocks noGrp="1"/>
          </p:cNvSpPr>
          <p:nvPr>
            <p:ph idx="1"/>
          </p:nvPr>
        </p:nvSpPr>
        <p:spPr/>
        <p:txBody>
          <a:bodyPr/>
          <a:lstStyle/>
          <a:p>
            <a:endParaRPr kumimoji="1" lang="zh-CN" altLang="en-US"/>
          </a:p>
        </p:txBody>
      </p:sp>
      <p:graphicFrame>
        <p:nvGraphicFramePr>
          <p:cNvPr id="4" name="Object 3"/>
          <p:cNvGraphicFramePr>
            <a:graphicFrameLocks noChangeAspect="1"/>
          </p:cNvGraphicFramePr>
          <p:nvPr>
            <p:extLst>
              <p:ext uri="{D42A27DB-BD31-4B8C-83A1-F6EECF244321}">
                <p14:modId xmlns:p14="http://schemas.microsoft.com/office/powerpoint/2010/main" val="1239152850"/>
              </p:ext>
            </p:extLst>
          </p:nvPr>
        </p:nvGraphicFramePr>
        <p:xfrm>
          <a:off x="1439862" y="1804987"/>
          <a:ext cx="6264275" cy="4392613"/>
        </p:xfrm>
        <a:graphic>
          <a:graphicData uri="http://schemas.openxmlformats.org/presentationml/2006/ole">
            <mc:AlternateContent xmlns:mc="http://schemas.openxmlformats.org/markup-compatibility/2006">
              <mc:Choice xmlns:v="urn:schemas-microsoft-com:vml" Requires="v">
                <p:oleObj name="位图图像" r:id="rId3" imgW="5695238" imgH="4048690" progId="Paint.Picture">
                  <p:embed/>
                </p:oleObj>
              </mc:Choice>
              <mc:Fallback>
                <p:oleObj name="位图图像" r:id="rId3" imgW="5695238" imgH="4048690"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9862" y="1804987"/>
                        <a:ext cx="6264275" cy="43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5692041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微程序设计语言</a:t>
            </a:r>
          </a:p>
        </p:txBody>
      </p:sp>
      <p:sp>
        <p:nvSpPr>
          <p:cNvPr id="3" name="Content Placeholder 2"/>
          <p:cNvSpPr>
            <a:spLocks noGrp="1"/>
          </p:cNvSpPr>
          <p:nvPr>
            <p:ph idx="1"/>
          </p:nvPr>
        </p:nvSpPr>
        <p:spPr/>
        <p:txBody>
          <a:bodyPr>
            <a:normAutofit/>
          </a:bodyPr>
          <a:lstStyle/>
          <a:p>
            <a:r>
              <a:rPr lang="zh-CN" altLang="en-US" dirty="0"/>
              <a:t>微程序设计语言：编制微程序的语言</a:t>
            </a:r>
            <a:endParaRPr lang="en-US" altLang="zh-CN" dirty="0"/>
          </a:p>
          <a:p>
            <a:pPr lvl="1"/>
            <a:r>
              <a:rPr lang="zh-CN" altLang="en-US" dirty="0"/>
              <a:t>初级微程序设计语言有微指令语言、微汇编语言、框图语言等</a:t>
            </a:r>
            <a:endParaRPr lang="en-US" altLang="zh-CN" dirty="0"/>
          </a:p>
          <a:p>
            <a:pPr lvl="1"/>
            <a:r>
              <a:rPr lang="zh-CN" altLang="en-US" dirty="0"/>
              <a:t>高级微程序设计语言类似于高级程序设计语言，比较接近于数学描述或自然语言</a:t>
            </a:r>
            <a:endParaRPr lang="en-US" altLang="zh-CN" dirty="0"/>
          </a:p>
          <a:p>
            <a:r>
              <a:rPr lang="zh-CN" altLang="en-US" dirty="0"/>
              <a:t>源微程序：用微程序设计语言编制的程序</a:t>
            </a:r>
            <a:endParaRPr lang="en-US" altLang="zh-CN" dirty="0"/>
          </a:p>
          <a:p>
            <a:r>
              <a:rPr lang="zh-CN" altLang="en-US" dirty="0"/>
              <a:t>微编译程序：将源微程序翻译成二进制码</a:t>
            </a:r>
            <a:r>
              <a:rPr lang="zh-CN" altLang="en-US"/>
              <a:t>的程序</a:t>
            </a:r>
            <a:endParaRPr lang="en-US" altLang="zh-CN" dirty="0"/>
          </a:p>
        </p:txBody>
      </p:sp>
    </p:spTree>
    <p:extLst>
      <p:ext uri="{BB962C8B-B14F-4D97-AF65-F5344CB8AC3E}">
        <p14:creationId xmlns:p14="http://schemas.microsoft.com/office/powerpoint/2010/main" val="632064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zh-CN" dirty="0"/>
              <a:t>6.4</a:t>
            </a:r>
            <a:r>
              <a:rPr lang="zh-CN" altLang="en-US" dirty="0"/>
              <a:t> 硬布线控制的计算机</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968549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时序控制信号形成部件的类型</a:t>
            </a:r>
            <a:endParaRPr lang="en-US" dirty="0"/>
          </a:p>
        </p:txBody>
      </p:sp>
      <p:sp>
        <p:nvSpPr>
          <p:cNvPr id="3" name="Content Placeholder 2"/>
          <p:cNvSpPr>
            <a:spLocks noGrp="1"/>
          </p:cNvSpPr>
          <p:nvPr>
            <p:ph idx="1"/>
          </p:nvPr>
        </p:nvSpPr>
        <p:spPr/>
        <p:txBody>
          <a:bodyPr/>
          <a:lstStyle/>
          <a:p>
            <a:r>
              <a:rPr lang="zh-CN" altLang="en-US" dirty="0"/>
              <a:t>在</a:t>
            </a:r>
            <a:r>
              <a:rPr lang="en-US" altLang="zh-CN" dirty="0"/>
              <a:t>CPU</a:t>
            </a:r>
            <a:r>
              <a:rPr lang="zh-CN" altLang="en-US" dirty="0"/>
              <a:t>中，由“时序控制信号形成部件”产生控制计算机各部分操作所需的控制信号。</a:t>
            </a:r>
            <a:endParaRPr lang="en-US" altLang="zh-CN" dirty="0"/>
          </a:p>
          <a:p>
            <a:r>
              <a:rPr lang="zh-CN" altLang="en-US" dirty="0"/>
              <a:t>这个部件的组成有两种方式：</a:t>
            </a:r>
          </a:p>
          <a:p>
            <a:pPr lvl="1"/>
            <a:r>
              <a:rPr lang="zh-CN" altLang="en-US" dirty="0"/>
              <a:t>微程序控制方式</a:t>
            </a:r>
          </a:p>
          <a:p>
            <a:pPr lvl="1"/>
            <a:r>
              <a:rPr lang="zh-CN" altLang="en-US" dirty="0"/>
              <a:t>硬布线控制方式</a:t>
            </a:r>
            <a:endParaRPr lang="en-US" altLang="zh-CN" dirty="0"/>
          </a:p>
          <a:p>
            <a:r>
              <a:rPr lang="zh-CN" altLang="en-US" dirty="0"/>
              <a:t>硬布线控制方式</a:t>
            </a:r>
          </a:p>
          <a:p>
            <a:pPr lvl="1"/>
            <a:r>
              <a:rPr lang="zh-CN" altLang="en-US" dirty="0"/>
              <a:t>控制信号是通过逻辑电路直接连线产生</a:t>
            </a:r>
            <a:endParaRPr lang="en-US" altLang="zh-CN" dirty="0"/>
          </a:p>
          <a:p>
            <a:pPr lvl="1"/>
            <a:r>
              <a:rPr lang="zh-CN" altLang="en-US" dirty="0"/>
              <a:t>又称为组合逻辑控制方式</a:t>
            </a:r>
            <a:endParaRPr lang="en-US" dirty="0"/>
          </a:p>
          <a:p>
            <a:endParaRPr lang="en-US" dirty="0"/>
          </a:p>
        </p:txBody>
      </p:sp>
    </p:spTree>
    <p:extLst>
      <p:ext uri="{BB962C8B-B14F-4D97-AF65-F5344CB8AC3E}">
        <p14:creationId xmlns:p14="http://schemas.microsoft.com/office/powerpoint/2010/main" val="18268904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时序与节拍</a:t>
            </a:r>
            <a:endParaRPr lang="en-US" dirty="0"/>
          </a:p>
        </p:txBody>
      </p:sp>
      <p:sp>
        <p:nvSpPr>
          <p:cNvPr id="3" name="Content Placeholder 2"/>
          <p:cNvSpPr>
            <a:spLocks noGrp="1"/>
          </p:cNvSpPr>
          <p:nvPr>
            <p:ph idx="1"/>
          </p:nvPr>
        </p:nvSpPr>
        <p:spPr/>
        <p:txBody>
          <a:bodyPr/>
          <a:lstStyle/>
          <a:p>
            <a:r>
              <a:rPr lang="zh-CN" altLang="en-US" dirty="0"/>
              <a:t>一条指令的实现可分成取指、计算地址、取数及执行等几个步骤</a:t>
            </a:r>
            <a:endParaRPr lang="en-US" altLang="zh-CN" dirty="0"/>
          </a:p>
          <a:p>
            <a:r>
              <a:rPr lang="zh-CN" altLang="en-US" dirty="0"/>
              <a:t>在大部分情况下，每一步由一个机器周期实现，如何区分一条指令的四个机器周期呢</a:t>
            </a:r>
            <a:r>
              <a:rPr lang="en-US" altLang="zh-CN" dirty="0"/>
              <a:t>?</a:t>
            </a:r>
          </a:p>
          <a:p>
            <a:pPr lvl="1"/>
            <a:r>
              <a:rPr lang="zh-CN" altLang="en-US" dirty="0"/>
              <a:t>用两位计数器的译码输出来表示当前所处的机器周期</a:t>
            </a:r>
            <a:endParaRPr lang="en-US" altLang="zh-CN" dirty="0"/>
          </a:p>
          <a:p>
            <a:pPr lvl="1"/>
            <a:r>
              <a:rPr lang="zh-CN" altLang="en-US" dirty="0"/>
              <a:t>四位触发器来分别表示四个周期（四位移位寄存器）</a:t>
            </a:r>
            <a:endParaRPr lang="en-US" dirty="0"/>
          </a:p>
        </p:txBody>
      </p:sp>
      <p:pic>
        <p:nvPicPr>
          <p:cNvPr id="1025" name="Picture 1" descr="f22.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7445" y="4532264"/>
            <a:ext cx="3569110" cy="2205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3440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时序与节拍</a:t>
            </a:r>
            <a:endParaRPr lang="en-US" dirty="0"/>
          </a:p>
        </p:txBody>
      </p:sp>
      <p:sp>
        <p:nvSpPr>
          <p:cNvPr id="3" name="Content Placeholder 2"/>
          <p:cNvSpPr>
            <a:spLocks noGrp="1"/>
          </p:cNvSpPr>
          <p:nvPr>
            <p:ph idx="1"/>
          </p:nvPr>
        </p:nvSpPr>
        <p:spPr/>
        <p:txBody>
          <a:bodyPr/>
          <a:lstStyle/>
          <a:p>
            <a:r>
              <a:rPr lang="zh-CN" altLang="en-US" dirty="0"/>
              <a:t>每条指令的功能不同，所需的机器周期数可能就不相同，使得上述计数器的工作时序发生变化</a:t>
            </a:r>
            <a:endParaRPr lang="en-US" altLang="zh-CN" dirty="0"/>
          </a:p>
          <a:p>
            <a:pPr lvl="1"/>
            <a:r>
              <a:rPr lang="en-US" altLang="zh-CN" dirty="0"/>
              <a:t>A</a:t>
            </a:r>
            <a:r>
              <a:rPr lang="zh-CN" altLang="en-US" dirty="0"/>
              <a:t>指令需要</a:t>
            </a:r>
            <a:r>
              <a:rPr lang="en-US" altLang="zh-CN" dirty="0"/>
              <a:t>4</a:t>
            </a:r>
            <a:r>
              <a:rPr lang="zh-CN" altLang="en-US" dirty="0"/>
              <a:t>个机器周期，计数器</a:t>
            </a:r>
            <a:r>
              <a:rPr lang="en-US" altLang="zh-CN" dirty="0"/>
              <a:t>00→01→10→11</a:t>
            </a:r>
          </a:p>
          <a:p>
            <a:pPr lvl="1"/>
            <a:r>
              <a:rPr lang="en-US" altLang="zh-CN" dirty="0"/>
              <a:t>B</a:t>
            </a:r>
            <a:r>
              <a:rPr lang="zh-CN" altLang="en-US" dirty="0"/>
              <a:t>指令需要</a:t>
            </a:r>
            <a:r>
              <a:rPr lang="en-US" altLang="zh-CN" dirty="0"/>
              <a:t>3</a:t>
            </a:r>
            <a:r>
              <a:rPr lang="zh-CN" altLang="en-US" dirty="0"/>
              <a:t>个机器周期，计数器</a:t>
            </a:r>
            <a:r>
              <a:rPr lang="en-US" altLang="zh-CN" dirty="0"/>
              <a:t>00→10→11</a:t>
            </a:r>
          </a:p>
          <a:p>
            <a:endParaRPr lang="en-US" dirty="0"/>
          </a:p>
        </p:txBody>
      </p:sp>
      <p:pic>
        <p:nvPicPr>
          <p:cNvPr id="4505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18" y="3581658"/>
            <a:ext cx="8558563" cy="259530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28650" y="6311899"/>
            <a:ext cx="7886700" cy="369332"/>
          </a:xfrm>
          <a:prstGeom prst="rect">
            <a:avLst/>
          </a:prstGeom>
        </p:spPr>
        <p:txBody>
          <a:bodyPr wrap="square">
            <a:spAutoFit/>
          </a:bodyPr>
          <a:lstStyle/>
          <a:p>
            <a:r>
              <a:rPr lang="en-US" altLang="zh-CN" dirty="0" err="1"/>
              <a:t>cyA</a:t>
            </a:r>
            <a:r>
              <a:rPr lang="zh-CN" altLang="en-US" dirty="0"/>
              <a:t>，</a:t>
            </a:r>
            <a:r>
              <a:rPr lang="en-US" altLang="zh-CN" dirty="0" err="1"/>
              <a:t>cyB</a:t>
            </a:r>
            <a:r>
              <a:rPr lang="zh-CN" altLang="en-US" dirty="0"/>
              <a:t>表示当前周期的计数器状态，</a:t>
            </a:r>
            <a:r>
              <a:rPr lang="en-US" altLang="zh-CN" dirty="0" err="1"/>
              <a:t>cyA</a:t>
            </a:r>
            <a:r>
              <a:rPr lang="en-US" altLang="zh-CN" dirty="0"/>
              <a:t>′</a:t>
            </a:r>
            <a:r>
              <a:rPr lang="zh-CN" altLang="en-US" dirty="0"/>
              <a:t>，</a:t>
            </a:r>
            <a:r>
              <a:rPr lang="en-US" altLang="zh-CN" dirty="0" err="1"/>
              <a:t>cyB</a:t>
            </a:r>
            <a:r>
              <a:rPr lang="en-US" altLang="zh-CN" dirty="0"/>
              <a:t>′</a:t>
            </a:r>
            <a:r>
              <a:rPr lang="zh-CN" altLang="en-US" dirty="0"/>
              <a:t>表示下一周期计数器状态</a:t>
            </a:r>
            <a:endParaRPr lang="en-US" dirty="0"/>
          </a:p>
        </p:txBody>
      </p:sp>
    </p:spTree>
    <p:extLst>
      <p:ext uri="{BB962C8B-B14F-4D97-AF65-F5344CB8AC3E}">
        <p14:creationId xmlns:p14="http://schemas.microsoft.com/office/powerpoint/2010/main" val="20313916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时序与节拍</a:t>
            </a:r>
            <a:endParaRPr lang="en-US" dirty="0"/>
          </a:p>
        </p:txBody>
      </p:sp>
      <p:sp>
        <p:nvSpPr>
          <p:cNvPr id="3" name="Content Placeholder 2"/>
          <p:cNvSpPr>
            <a:spLocks noGrp="1"/>
          </p:cNvSpPr>
          <p:nvPr>
            <p:ph idx="1"/>
          </p:nvPr>
        </p:nvSpPr>
        <p:spPr/>
        <p:txBody>
          <a:bodyPr/>
          <a:lstStyle/>
          <a:p>
            <a:r>
              <a:rPr lang="zh-CN" altLang="en-US" dirty="0"/>
              <a:t>根据真值表列出表达式，对于</a:t>
            </a:r>
            <a:r>
              <a:rPr lang="en-US" altLang="zh-CN" dirty="0"/>
              <a:t>A</a:t>
            </a:r>
            <a:r>
              <a:rPr lang="zh-CN" altLang="en-US" dirty="0"/>
              <a:t>指令，其表达式为</a:t>
            </a:r>
          </a:p>
          <a:p>
            <a:pPr>
              <a:buFontTx/>
              <a:buNone/>
            </a:pPr>
            <a:r>
              <a:rPr lang="en-US" altLang="zh-CN" dirty="0"/>
              <a:t>	</a:t>
            </a:r>
            <a:r>
              <a:rPr lang="en-US" altLang="zh-CN" dirty="0" err="1"/>
              <a:t>cyA</a:t>
            </a:r>
            <a:r>
              <a:rPr lang="en-US" altLang="zh-CN" dirty="0"/>
              <a:t>′</a:t>
            </a:r>
            <a:r>
              <a:rPr lang="zh-CN" altLang="en-US" dirty="0"/>
              <a:t>＝</a:t>
            </a:r>
            <a:r>
              <a:rPr lang="en-US" altLang="zh-CN" dirty="0" err="1"/>
              <a:t>cyAcyB+cyAcyB</a:t>
            </a:r>
            <a:r>
              <a:rPr lang="zh-CN" altLang="en-US" dirty="0"/>
              <a:t>；			</a:t>
            </a:r>
            <a:endParaRPr lang="en-US" altLang="zh-CN" dirty="0"/>
          </a:p>
          <a:p>
            <a:pPr>
              <a:buFontTx/>
              <a:buNone/>
            </a:pPr>
            <a:r>
              <a:rPr lang="en-US" altLang="zh-CN" dirty="0"/>
              <a:t>	</a:t>
            </a:r>
            <a:r>
              <a:rPr lang="en-US" altLang="zh-CN" dirty="0" err="1"/>
              <a:t>cyB</a:t>
            </a:r>
            <a:r>
              <a:rPr lang="en-US" altLang="zh-CN" dirty="0"/>
              <a:t>′</a:t>
            </a:r>
            <a:r>
              <a:rPr lang="zh-CN" altLang="en-US" dirty="0"/>
              <a:t>＝</a:t>
            </a:r>
            <a:r>
              <a:rPr lang="en-US" altLang="zh-CN" dirty="0" err="1"/>
              <a:t>cyA</a:t>
            </a:r>
            <a:r>
              <a:rPr lang="en-US" altLang="zh-CN" dirty="0"/>
              <a:t> </a:t>
            </a:r>
            <a:r>
              <a:rPr lang="en-US" altLang="zh-CN" dirty="0" err="1"/>
              <a:t>cyB+cyAcyB</a:t>
            </a:r>
            <a:r>
              <a:rPr lang="zh-CN" altLang="en-US" dirty="0"/>
              <a:t>＝</a:t>
            </a:r>
            <a:r>
              <a:rPr lang="en-US" altLang="zh-CN" dirty="0" err="1"/>
              <a:t>cyB</a:t>
            </a:r>
            <a:r>
              <a:rPr lang="zh-CN" altLang="en-US" dirty="0"/>
              <a:t>。		</a:t>
            </a:r>
            <a:endParaRPr lang="en-US" altLang="zh-CN" dirty="0"/>
          </a:p>
          <a:p>
            <a:r>
              <a:rPr lang="zh-CN" altLang="en-US" dirty="0"/>
              <a:t>对于</a:t>
            </a:r>
            <a:r>
              <a:rPr lang="en-US" altLang="zh-CN" dirty="0"/>
              <a:t>B</a:t>
            </a:r>
            <a:r>
              <a:rPr lang="zh-CN" altLang="en-US" dirty="0"/>
              <a:t>指令，其表达式为</a:t>
            </a:r>
          </a:p>
          <a:p>
            <a:pPr>
              <a:buFontTx/>
              <a:buNone/>
            </a:pPr>
            <a:r>
              <a:rPr lang="en-US" altLang="zh-CN" dirty="0"/>
              <a:t>	</a:t>
            </a:r>
            <a:r>
              <a:rPr lang="en-US" altLang="zh-CN" dirty="0" err="1"/>
              <a:t>cyA</a:t>
            </a:r>
            <a:r>
              <a:rPr lang="en-US" altLang="zh-CN" dirty="0"/>
              <a:t>′</a:t>
            </a:r>
            <a:r>
              <a:rPr lang="zh-CN" altLang="en-US" dirty="0"/>
              <a:t>＝</a:t>
            </a:r>
            <a:r>
              <a:rPr lang="en-US" altLang="zh-CN" dirty="0" err="1"/>
              <a:t>cyA</a:t>
            </a:r>
            <a:r>
              <a:rPr lang="en-US" altLang="zh-CN" dirty="0"/>
              <a:t> </a:t>
            </a:r>
            <a:r>
              <a:rPr lang="en-US" altLang="zh-CN" dirty="0" err="1"/>
              <a:t>cyB+cyAcyB</a:t>
            </a:r>
            <a:r>
              <a:rPr lang="zh-CN" altLang="en-US" dirty="0"/>
              <a:t>＝</a:t>
            </a:r>
            <a:r>
              <a:rPr lang="en-US" altLang="zh-CN" dirty="0" err="1"/>
              <a:t>cyB</a:t>
            </a:r>
            <a:r>
              <a:rPr lang="zh-CN" altLang="en-US" dirty="0"/>
              <a:t>；	</a:t>
            </a:r>
            <a:endParaRPr lang="en-US" altLang="zh-CN" dirty="0"/>
          </a:p>
          <a:p>
            <a:pPr>
              <a:buFontTx/>
              <a:buNone/>
            </a:pPr>
            <a:r>
              <a:rPr lang="en-US" altLang="zh-CN" dirty="0"/>
              <a:t>	</a:t>
            </a:r>
            <a:r>
              <a:rPr lang="en-US" altLang="zh-CN" dirty="0" err="1"/>
              <a:t>cyB</a:t>
            </a:r>
            <a:r>
              <a:rPr lang="en-US" altLang="zh-CN" dirty="0"/>
              <a:t>′</a:t>
            </a:r>
            <a:r>
              <a:rPr lang="zh-CN" altLang="en-US" dirty="0"/>
              <a:t>＝</a:t>
            </a:r>
            <a:r>
              <a:rPr lang="en-US" altLang="zh-CN" dirty="0" err="1"/>
              <a:t>cyAcyB</a:t>
            </a:r>
            <a:r>
              <a:rPr lang="zh-CN" altLang="en-US" dirty="0"/>
              <a:t>。</a:t>
            </a:r>
            <a:endParaRPr lang="en-US" dirty="0"/>
          </a:p>
        </p:txBody>
      </p:sp>
      <p:sp>
        <p:nvSpPr>
          <p:cNvPr id="4" name="Line 3"/>
          <p:cNvSpPr>
            <a:spLocks noChangeShapeType="1"/>
          </p:cNvSpPr>
          <p:nvPr/>
        </p:nvSpPr>
        <p:spPr bwMode="auto">
          <a:xfrm>
            <a:off x="1846881" y="2767780"/>
            <a:ext cx="6477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 name="Line 4"/>
          <p:cNvSpPr>
            <a:spLocks noChangeShapeType="1"/>
          </p:cNvSpPr>
          <p:nvPr/>
        </p:nvSpPr>
        <p:spPr bwMode="auto">
          <a:xfrm>
            <a:off x="3627038" y="2782528"/>
            <a:ext cx="5048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Line 5"/>
          <p:cNvSpPr>
            <a:spLocks noChangeShapeType="1"/>
          </p:cNvSpPr>
          <p:nvPr/>
        </p:nvSpPr>
        <p:spPr bwMode="auto">
          <a:xfrm>
            <a:off x="1891125" y="3271018"/>
            <a:ext cx="5048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Line 6"/>
          <p:cNvSpPr>
            <a:spLocks noChangeShapeType="1"/>
          </p:cNvSpPr>
          <p:nvPr/>
        </p:nvSpPr>
        <p:spPr bwMode="auto">
          <a:xfrm>
            <a:off x="2508614" y="3271018"/>
            <a:ext cx="5032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Line 7"/>
          <p:cNvSpPr>
            <a:spLocks noChangeShapeType="1"/>
          </p:cNvSpPr>
          <p:nvPr/>
        </p:nvSpPr>
        <p:spPr bwMode="auto">
          <a:xfrm>
            <a:off x="3683722" y="3271018"/>
            <a:ext cx="5048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Line 8"/>
          <p:cNvSpPr>
            <a:spLocks noChangeShapeType="1"/>
          </p:cNvSpPr>
          <p:nvPr/>
        </p:nvSpPr>
        <p:spPr bwMode="auto">
          <a:xfrm>
            <a:off x="4504663" y="3271018"/>
            <a:ext cx="5762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Line 9"/>
          <p:cNvSpPr>
            <a:spLocks noChangeShapeType="1"/>
          </p:cNvSpPr>
          <p:nvPr/>
        </p:nvSpPr>
        <p:spPr bwMode="auto">
          <a:xfrm>
            <a:off x="1876377" y="4279080"/>
            <a:ext cx="5762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Line 10"/>
          <p:cNvSpPr>
            <a:spLocks noChangeShapeType="1"/>
          </p:cNvSpPr>
          <p:nvPr/>
        </p:nvSpPr>
        <p:spPr bwMode="auto">
          <a:xfrm>
            <a:off x="2523362" y="4279080"/>
            <a:ext cx="5032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Line 11"/>
          <p:cNvSpPr>
            <a:spLocks noChangeShapeType="1"/>
          </p:cNvSpPr>
          <p:nvPr/>
        </p:nvSpPr>
        <p:spPr bwMode="auto">
          <a:xfrm>
            <a:off x="3654223" y="4279080"/>
            <a:ext cx="5048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Line 12"/>
          <p:cNvSpPr>
            <a:spLocks noChangeShapeType="1"/>
          </p:cNvSpPr>
          <p:nvPr/>
        </p:nvSpPr>
        <p:spPr bwMode="auto">
          <a:xfrm>
            <a:off x="4546602" y="4279080"/>
            <a:ext cx="5048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Line 13"/>
          <p:cNvSpPr>
            <a:spLocks noChangeShapeType="1"/>
          </p:cNvSpPr>
          <p:nvPr/>
        </p:nvSpPr>
        <p:spPr bwMode="auto">
          <a:xfrm>
            <a:off x="2465085" y="4783905"/>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46081" name="Picture 1" descr="f23.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288" y="2782528"/>
            <a:ext cx="3794686" cy="2518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8617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操作码译码器</a:t>
            </a:r>
            <a:endParaRPr lang="en-US" dirty="0"/>
          </a:p>
        </p:txBody>
      </p:sp>
      <p:sp>
        <p:nvSpPr>
          <p:cNvPr id="3" name="Content Placeholder 2"/>
          <p:cNvSpPr>
            <a:spLocks noGrp="1"/>
          </p:cNvSpPr>
          <p:nvPr>
            <p:ph sz="half" idx="1"/>
          </p:nvPr>
        </p:nvSpPr>
        <p:spPr/>
        <p:txBody>
          <a:bodyPr>
            <a:normAutofit fontScale="92500"/>
          </a:bodyPr>
          <a:lstStyle/>
          <a:p>
            <a:r>
              <a:rPr lang="zh-CN" altLang="en-US" dirty="0"/>
              <a:t>在机器内设置一个指令译码器，其输入为操作码，每根输出线表示一条指令</a:t>
            </a:r>
            <a:endParaRPr lang="en-US" altLang="zh-CN" dirty="0"/>
          </a:p>
          <a:p>
            <a:r>
              <a:rPr lang="zh-CN" altLang="en-US" dirty="0"/>
              <a:t>在任何时候，有且仅有一根线为高电位，其余均为低电位</a:t>
            </a:r>
            <a:r>
              <a:rPr lang="en-US" altLang="zh-CN" dirty="0"/>
              <a:t>(</a:t>
            </a:r>
            <a:r>
              <a:rPr lang="zh-CN" altLang="en-US" dirty="0"/>
              <a:t>或反之</a:t>
            </a:r>
            <a:r>
              <a:rPr lang="en-US" altLang="zh-CN" dirty="0"/>
              <a:t>)</a:t>
            </a:r>
          </a:p>
          <a:p>
            <a:r>
              <a:rPr lang="zh-CN" altLang="en-US" dirty="0"/>
              <a:t>译码器的输出和机器周期状态作为输入，使用逻辑电路产生操作控制信号</a:t>
            </a:r>
            <a:endParaRPr lang="en-US" dirty="0"/>
          </a:p>
        </p:txBody>
      </p:sp>
      <p:sp>
        <p:nvSpPr>
          <p:cNvPr id="4" name="Content Placeholder 3"/>
          <p:cNvSpPr>
            <a:spLocks noGrp="1"/>
          </p:cNvSpPr>
          <p:nvPr>
            <p:ph sz="half" idx="2"/>
          </p:nvPr>
        </p:nvSpPr>
        <p:spPr/>
        <p:txBody>
          <a:bodyPr>
            <a:normAutofit fontScale="92500"/>
          </a:bodyPr>
          <a:lstStyle/>
          <a:p>
            <a:endParaRPr lang="en-US"/>
          </a:p>
        </p:txBody>
      </p:sp>
      <p:pic>
        <p:nvPicPr>
          <p:cNvPr id="47105" name="Picture 1" descr="f24.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5373" y="1825625"/>
            <a:ext cx="3113753" cy="4353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357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kumimoji="1" lang="zh-CN" altLang="en-US" dirty="0"/>
              <a:t>操作控制信号的产生</a:t>
            </a:r>
          </a:p>
        </p:txBody>
      </p:sp>
      <p:sp>
        <p:nvSpPr>
          <p:cNvPr id="6" name="Content Placeholder 5"/>
          <p:cNvSpPr>
            <a:spLocks noGrp="1"/>
          </p:cNvSpPr>
          <p:nvPr>
            <p:ph idx="1"/>
          </p:nvPr>
        </p:nvSpPr>
        <p:spPr/>
        <p:txBody>
          <a:bodyPr/>
          <a:lstStyle/>
          <a:p>
            <a:r>
              <a:rPr lang="zh-CN" altLang="en-US" dirty="0"/>
              <a:t>以加法指令为例，假设一条加法指令的功能是由四个机器周期</a:t>
            </a:r>
            <a:r>
              <a:rPr lang="en-US" altLang="zh-CN" dirty="0"/>
              <a:t>cy1</a:t>
            </a:r>
            <a:r>
              <a:rPr lang="zh-CN" altLang="en-US" dirty="0"/>
              <a:t>～</a:t>
            </a:r>
            <a:r>
              <a:rPr lang="en-US" altLang="zh-CN" dirty="0"/>
              <a:t>cy4</a:t>
            </a:r>
            <a:r>
              <a:rPr lang="zh-CN" altLang="en-US" dirty="0"/>
              <a:t>完成的，分别为取指、计算有效地址、取操作数、进行加法运算并送结果</a:t>
            </a:r>
            <a:endParaRPr kumimoji="1" lang="zh-CN" altLang="en-US" dirty="0"/>
          </a:p>
        </p:txBody>
      </p:sp>
      <p:graphicFrame>
        <p:nvGraphicFramePr>
          <p:cNvPr id="7" name="Object 3"/>
          <p:cNvGraphicFramePr>
            <a:graphicFrameLocks noChangeAspect="1"/>
          </p:cNvGraphicFramePr>
          <p:nvPr>
            <p:extLst>
              <p:ext uri="{D42A27DB-BD31-4B8C-83A1-F6EECF244321}">
                <p14:modId xmlns:p14="http://schemas.microsoft.com/office/powerpoint/2010/main" val="1577883521"/>
              </p:ext>
            </p:extLst>
          </p:nvPr>
        </p:nvGraphicFramePr>
        <p:xfrm>
          <a:off x="628649" y="3077967"/>
          <a:ext cx="5249917" cy="3780033"/>
        </p:xfrm>
        <a:graphic>
          <a:graphicData uri="http://schemas.openxmlformats.org/presentationml/2006/ole">
            <mc:AlternateContent xmlns:mc="http://schemas.openxmlformats.org/markup-compatibility/2006">
              <mc:Choice xmlns:v="urn:schemas-microsoft-com:vml" Requires="v">
                <p:oleObj name="位图图像" r:id="rId3" imgW="13657143" imgH="9152381" progId="Paint.Picture">
                  <p:embed/>
                </p:oleObj>
              </mc:Choice>
              <mc:Fallback>
                <p:oleObj name="位图图像" r:id="rId3" imgW="13657143" imgH="9152381"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49" y="3077967"/>
                        <a:ext cx="5249917" cy="3780033"/>
                      </a:xfrm>
                      <a:prstGeom prst="rect">
                        <a:avLst/>
                      </a:prstGeom>
                      <a:noFill/>
                      <a:ln>
                        <a:noFill/>
                      </a:ln>
                      <a:effectLst/>
                    </p:spPr>
                  </p:pic>
                </p:oleObj>
              </mc:Fallback>
            </mc:AlternateContent>
          </a:graphicData>
        </a:graphic>
      </p:graphicFrame>
      <p:pic>
        <p:nvPicPr>
          <p:cNvPr id="8" name="Picture 7" descr="f5.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2300" y="3077967"/>
            <a:ext cx="2543410" cy="3780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867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控制器的组成</a:t>
            </a:r>
            <a:endParaRPr kumimoji="1" lang="zh-CN" altLang="en-US" dirty="0"/>
          </a:p>
        </p:txBody>
      </p:sp>
      <p:sp>
        <p:nvSpPr>
          <p:cNvPr id="3" name="Content Placeholder 2"/>
          <p:cNvSpPr>
            <a:spLocks noGrp="1"/>
          </p:cNvSpPr>
          <p:nvPr>
            <p:ph idx="1"/>
          </p:nvPr>
        </p:nvSpPr>
        <p:spPr/>
        <p:txBody>
          <a:bodyPr/>
          <a:lstStyle/>
          <a:p>
            <a:r>
              <a:rPr lang="en-US" altLang="zh-CN" dirty="0"/>
              <a:t>2. </a:t>
            </a:r>
            <a:r>
              <a:rPr lang="zh-CN" altLang="en-US" dirty="0"/>
              <a:t>指令寄存器</a:t>
            </a:r>
            <a:r>
              <a:rPr lang="en-US" altLang="zh-CN" dirty="0"/>
              <a:t>(IR)</a:t>
            </a:r>
          </a:p>
          <a:p>
            <a:pPr lvl="1"/>
            <a:r>
              <a:rPr lang="zh-CN" altLang="en-US" dirty="0"/>
              <a:t>用以存放当前正在执行的指令，以便在指令执行过程中，控制完成一条指令的全部功能</a:t>
            </a:r>
          </a:p>
          <a:p>
            <a:r>
              <a:rPr lang="en-US" altLang="zh-CN" dirty="0"/>
              <a:t>3. </a:t>
            </a:r>
            <a:r>
              <a:rPr lang="zh-CN" altLang="en-US" dirty="0"/>
              <a:t>指令译码器或操作码译码器</a:t>
            </a:r>
          </a:p>
          <a:p>
            <a:pPr lvl="1"/>
            <a:r>
              <a:rPr lang="zh-CN" altLang="en-US" dirty="0"/>
              <a:t>对指令寄存器中的操作码进行分析解释，产生相应的控制信号</a:t>
            </a:r>
            <a:endParaRPr lang="en-US" altLang="zh-CN" dirty="0"/>
          </a:p>
          <a:p>
            <a:pPr lvl="1"/>
            <a:r>
              <a:rPr lang="zh-CN" altLang="en-US" dirty="0"/>
              <a:t>需要形成有一定时序关系的操作控制信号序列</a:t>
            </a:r>
          </a:p>
        </p:txBody>
      </p:sp>
    </p:spTree>
    <p:extLst>
      <p:ext uri="{BB962C8B-B14F-4D97-AF65-F5344CB8AC3E}">
        <p14:creationId xmlns:p14="http://schemas.microsoft.com/office/powerpoint/2010/main" val="9231413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加法指令的控制逻辑表达式：</a:t>
            </a:r>
            <a:br>
              <a:rPr lang="en-US" altLang="zh-CN" dirty="0"/>
            </a:br>
            <a:r>
              <a:rPr lang="zh-CN" altLang="en-US" dirty="0"/>
              <a:t>取指周期</a:t>
            </a:r>
            <a:r>
              <a:rPr lang="en-US" altLang="zh-CN" dirty="0"/>
              <a:t>(cy1)</a:t>
            </a:r>
            <a:endParaRPr lang="en-US" dirty="0"/>
          </a:p>
        </p:txBody>
      </p:sp>
      <p:sp>
        <p:nvSpPr>
          <p:cNvPr id="5" name="Content Placeholder 4"/>
          <p:cNvSpPr>
            <a:spLocks noGrp="1"/>
          </p:cNvSpPr>
          <p:nvPr>
            <p:ph idx="1"/>
          </p:nvPr>
        </p:nvSpPr>
        <p:spPr/>
        <p:txBody>
          <a:bodyPr>
            <a:normAutofit/>
          </a:bodyPr>
          <a:lstStyle/>
          <a:p>
            <a:r>
              <a:rPr lang="zh-CN" altLang="en-US" dirty="0"/>
              <a:t>为访问存储器，需要将地址送往地址总线</a:t>
            </a:r>
            <a:r>
              <a:rPr lang="en-US" altLang="zh-CN" dirty="0"/>
              <a:t>(PC→AB)</a:t>
            </a:r>
            <a:r>
              <a:rPr lang="zh-CN" altLang="en-US" dirty="0"/>
              <a:t>，并发出启动存储器所需的信号</a:t>
            </a:r>
            <a:r>
              <a:rPr lang="en-US" altLang="zh-CN" dirty="0"/>
              <a:t>ADS</a:t>
            </a:r>
            <a:r>
              <a:rPr lang="zh-CN" altLang="en-US" dirty="0"/>
              <a:t>、</a:t>
            </a:r>
            <a:r>
              <a:rPr lang="en-US" altLang="zh-CN" dirty="0"/>
              <a:t>M/IO</a:t>
            </a:r>
            <a:r>
              <a:rPr lang="zh-CN" altLang="en-US" dirty="0"/>
              <a:t>及</a:t>
            </a:r>
            <a:r>
              <a:rPr lang="en-US" altLang="zh-CN" dirty="0"/>
              <a:t>W/R</a:t>
            </a:r>
            <a:r>
              <a:rPr lang="zh-CN" altLang="en-US" dirty="0"/>
              <a:t>，然后将取得的指令送往指令寄存器</a:t>
            </a:r>
            <a:r>
              <a:rPr lang="en-US" altLang="zh-CN" dirty="0"/>
              <a:t>(DB→IR)</a:t>
            </a:r>
            <a:r>
              <a:rPr lang="zh-CN" altLang="en-US" dirty="0"/>
              <a:t>。</a:t>
            </a:r>
          </a:p>
          <a:p>
            <a:pPr lvl="1"/>
            <a:r>
              <a:rPr lang="en-US" altLang="zh-CN" dirty="0"/>
              <a:t>PC→AB</a:t>
            </a:r>
            <a:r>
              <a:rPr lang="zh-CN" altLang="en-US" dirty="0"/>
              <a:t>＝加法指令</a:t>
            </a:r>
            <a:r>
              <a:rPr lang="en-US" altLang="zh-CN" dirty="0"/>
              <a:t>·cy1		</a:t>
            </a:r>
          </a:p>
          <a:p>
            <a:pPr lvl="1"/>
            <a:r>
              <a:rPr lang="en-US" altLang="zh-CN" dirty="0"/>
              <a:t>ADS</a:t>
            </a:r>
            <a:r>
              <a:rPr lang="zh-CN" altLang="en-US" dirty="0"/>
              <a:t>＝加法指令</a:t>
            </a:r>
            <a:r>
              <a:rPr lang="en-US" altLang="zh-CN" dirty="0"/>
              <a:t>·cy1·T1		</a:t>
            </a:r>
          </a:p>
          <a:p>
            <a:pPr lvl="1"/>
            <a:r>
              <a:rPr lang="en-US" altLang="zh-CN" dirty="0"/>
              <a:t>M/IO</a:t>
            </a:r>
            <a:r>
              <a:rPr lang="zh-CN" altLang="en-US" dirty="0"/>
              <a:t>＝加法指令</a:t>
            </a:r>
            <a:r>
              <a:rPr lang="en-US" altLang="zh-CN" dirty="0"/>
              <a:t>·cy1			</a:t>
            </a:r>
          </a:p>
          <a:p>
            <a:pPr lvl="1"/>
            <a:r>
              <a:rPr lang="en-US" altLang="zh-CN" dirty="0"/>
              <a:t>W/R</a:t>
            </a:r>
            <a:r>
              <a:rPr lang="zh-CN" altLang="en-US" dirty="0"/>
              <a:t>＝加法指令</a:t>
            </a:r>
            <a:r>
              <a:rPr lang="en-US" altLang="zh-CN" dirty="0"/>
              <a:t>·cy1			</a:t>
            </a:r>
          </a:p>
          <a:p>
            <a:pPr lvl="1"/>
            <a:r>
              <a:rPr lang="en-US" altLang="zh-CN" dirty="0"/>
              <a:t>DB→IR</a:t>
            </a:r>
            <a:r>
              <a:rPr lang="zh-CN" altLang="en-US" dirty="0"/>
              <a:t>＝加法指令</a:t>
            </a:r>
            <a:r>
              <a:rPr lang="en-US" altLang="zh-CN" dirty="0"/>
              <a:t>·cy1		</a:t>
            </a:r>
          </a:p>
          <a:p>
            <a:pPr lvl="1"/>
            <a:r>
              <a:rPr lang="en-US" altLang="zh-CN" dirty="0"/>
              <a:t>PC+1</a:t>
            </a:r>
            <a:r>
              <a:rPr lang="zh-CN" altLang="en-US" dirty="0"/>
              <a:t>＝加法指令</a:t>
            </a:r>
            <a:r>
              <a:rPr lang="en-US" altLang="zh-CN" dirty="0"/>
              <a:t>·cy1			</a:t>
            </a:r>
            <a:endParaRPr lang="en-US" dirty="0"/>
          </a:p>
        </p:txBody>
      </p:sp>
      <p:sp>
        <p:nvSpPr>
          <p:cNvPr id="6" name="Line 3"/>
          <p:cNvSpPr>
            <a:spLocks noChangeShapeType="1"/>
          </p:cNvSpPr>
          <p:nvPr/>
        </p:nvSpPr>
        <p:spPr bwMode="auto">
          <a:xfrm>
            <a:off x="1337233" y="2633969"/>
            <a:ext cx="3603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Line 4"/>
          <p:cNvSpPr>
            <a:spLocks noChangeShapeType="1"/>
          </p:cNvSpPr>
          <p:nvPr/>
        </p:nvSpPr>
        <p:spPr bwMode="auto">
          <a:xfrm>
            <a:off x="2516951" y="2633969"/>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Line 5"/>
          <p:cNvSpPr>
            <a:spLocks noChangeShapeType="1"/>
          </p:cNvSpPr>
          <p:nvPr/>
        </p:nvSpPr>
        <p:spPr bwMode="auto">
          <a:xfrm>
            <a:off x="2235666" y="4596991"/>
            <a:ext cx="20161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Line 6"/>
          <p:cNvSpPr>
            <a:spLocks noChangeShapeType="1"/>
          </p:cNvSpPr>
          <p:nvPr/>
        </p:nvSpPr>
        <p:spPr bwMode="auto">
          <a:xfrm>
            <a:off x="1750194" y="4196990"/>
            <a:ext cx="3603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Line 7"/>
          <p:cNvSpPr>
            <a:spLocks noChangeShapeType="1"/>
          </p:cNvSpPr>
          <p:nvPr/>
        </p:nvSpPr>
        <p:spPr bwMode="auto">
          <a:xfrm>
            <a:off x="1750194" y="4596991"/>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5611059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加法指令的控制逻辑表达式：</a:t>
            </a:r>
            <a:br>
              <a:rPr lang="en-US" altLang="zh-CN" dirty="0"/>
            </a:br>
            <a:r>
              <a:rPr lang="zh-CN" altLang="en-US" dirty="0"/>
              <a:t>取指周期</a:t>
            </a:r>
            <a:r>
              <a:rPr lang="en-US" altLang="zh-CN" dirty="0"/>
              <a:t>(cy1)</a:t>
            </a:r>
            <a:endParaRPr lang="en-US" dirty="0"/>
          </a:p>
        </p:txBody>
      </p:sp>
      <p:sp>
        <p:nvSpPr>
          <p:cNvPr id="3" name="Content Placeholder 2"/>
          <p:cNvSpPr>
            <a:spLocks noGrp="1"/>
          </p:cNvSpPr>
          <p:nvPr>
            <p:ph idx="1"/>
          </p:nvPr>
        </p:nvSpPr>
        <p:spPr/>
        <p:txBody>
          <a:bodyPr>
            <a:normAutofit lnSpcReduction="10000"/>
          </a:bodyPr>
          <a:lstStyle/>
          <a:p>
            <a:r>
              <a:rPr lang="zh-CN" altLang="en-US" dirty="0"/>
              <a:t>在取指周期，当前这条指令尚未取出，在</a:t>
            </a:r>
            <a:r>
              <a:rPr lang="en-US" altLang="zh-CN" dirty="0"/>
              <a:t>IR</a:t>
            </a:r>
            <a:r>
              <a:rPr lang="zh-CN" altLang="en-US" dirty="0"/>
              <a:t>中保留的还是上一条指令内容，因此不可能用它来产生控制本条指令所需的信号，所以在取指周期只允许安排与指令类型无关的操作，因此应将这些公式中的“加法指令”取消</a:t>
            </a:r>
            <a:endParaRPr lang="en-US" altLang="zh-CN" dirty="0"/>
          </a:p>
          <a:p>
            <a:pPr marL="457200" lvl="1" indent="0">
              <a:buNone/>
            </a:pPr>
            <a:r>
              <a:rPr lang="en-US" altLang="zh-CN" dirty="0"/>
              <a:t>PC→AB</a:t>
            </a:r>
            <a:r>
              <a:rPr lang="zh-CN" altLang="en-US" dirty="0"/>
              <a:t>＝</a:t>
            </a:r>
            <a:r>
              <a:rPr lang="en-US" altLang="zh-CN" dirty="0"/>
              <a:t>cy1		</a:t>
            </a:r>
          </a:p>
          <a:p>
            <a:pPr marL="457200" lvl="1" indent="0">
              <a:buNone/>
            </a:pPr>
            <a:r>
              <a:rPr lang="en-US" altLang="zh-CN" dirty="0"/>
              <a:t>ADS</a:t>
            </a:r>
            <a:r>
              <a:rPr lang="zh-CN" altLang="en-US" dirty="0"/>
              <a:t>＝</a:t>
            </a:r>
            <a:r>
              <a:rPr lang="en-US" altLang="zh-CN" dirty="0"/>
              <a:t>cy1·T1		</a:t>
            </a:r>
          </a:p>
          <a:p>
            <a:pPr marL="457200" lvl="1" indent="0">
              <a:buNone/>
            </a:pPr>
            <a:r>
              <a:rPr lang="en-US" altLang="zh-CN" dirty="0"/>
              <a:t>M/IO</a:t>
            </a:r>
            <a:r>
              <a:rPr lang="zh-CN" altLang="en-US" dirty="0"/>
              <a:t>＝</a:t>
            </a:r>
            <a:r>
              <a:rPr lang="en-US" altLang="zh-CN" dirty="0"/>
              <a:t>cy1			</a:t>
            </a:r>
          </a:p>
          <a:p>
            <a:pPr marL="457200" lvl="1" indent="0">
              <a:buNone/>
            </a:pPr>
            <a:r>
              <a:rPr lang="en-US" altLang="zh-CN" dirty="0"/>
              <a:t>W/R</a:t>
            </a:r>
            <a:r>
              <a:rPr lang="zh-CN" altLang="en-US" dirty="0"/>
              <a:t>＝</a:t>
            </a:r>
            <a:r>
              <a:rPr lang="en-US" altLang="zh-CN" dirty="0"/>
              <a:t>cy1			</a:t>
            </a:r>
          </a:p>
          <a:p>
            <a:pPr marL="457200" lvl="1" indent="0">
              <a:buNone/>
            </a:pPr>
            <a:r>
              <a:rPr lang="en-US" altLang="zh-CN" dirty="0"/>
              <a:t>DB→IR</a:t>
            </a:r>
            <a:r>
              <a:rPr lang="zh-CN" altLang="en-US" dirty="0"/>
              <a:t>＝</a:t>
            </a:r>
            <a:r>
              <a:rPr lang="en-US" altLang="zh-CN" dirty="0"/>
              <a:t>cy1		</a:t>
            </a:r>
          </a:p>
          <a:p>
            <a:pPr marL="457200" lvl="1" indent="0">
              <a:buNone/>
            </a:pPr>
            <a:r>
              <a:rPr lang="en-US" altLang="zh-CN" dirty="0"/>
              <a:t>PC+1</a:t>
            </a:r>
            <a:r>
              <a:rPr lang="zh-CN" altLang="en-US" dirty="0"/>
              <a:t>＝</a:t>
            </a:r>
            <a:r>
              <a:rPr lang="en-US" altLang="zh-CN" dirty="0"/>
              <a:t>cy1</a:t>
            </a:r>
            <a:endParaRPr lang="en-US" dirty="0"/>
          </a:p>
        </p:txBody>
      </p:sp>
      <p:sp>
        <p:nvSpPr>
          <p:cNvPr id="4" name="Line 5"/>
          <p:cNvSpPr>
            <a:spLocks noChangeShapeType="1"/>
          </p:cNvSpPr>
          <p:nvPr/>
        </p:nvSpPr>
        <p:spPr bwMode="auto">
          <a:xfrm>
            <a:off x="2073431" y="4685481"/>
            <a:ext cx="36005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 name="Line 6"/>
          <p:cNvSpPr>
            <a:spLocks noChangeShapeType="1"/>
          </p:cNvSpPr>
          <p:nvPr/>
        </p:nvSpPr>
        <p:spPr bwMode="auto">
          <a:xfrm>
            <a:off x="1514220" y="4270732"/>
            <a:ext cx="3603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Line 7"/>
          <p:cNvSpPr>
            <a:spLocks noChangeShapeType="1"/>
          </p:cNvSpPr>
          <p:nvPr/>
        </p:nvSpPr>
        <p:spPr bwMode="auto">
          <a:xfrm>
            <a:off x="1514220" y="4670733"/>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7004400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加法指令的控制逻辑表达式：</a:t>
            </a:r>
            <a:br>
              <a:rPr lang="en-US" altLang="zh-CN" dirty="0"/>
            </a:br>
            <a:r>
              <a:rPr lang="zh-CN" altLang="en-US" dirty="0"/>
              <a:t>计算地址周期</a:t>
            </a:r>
            <a:r>
              <a:rPr lang="en-US" altLang="zh-CN" dirty="0"/>
              <a:t>(cy2)</a:t>
            </a:r>
            <a:endParaRPr lang="en-US" dirty="0"/>
          </a:p>
        </p:txBody>
      </p:sp>
      <p:sp>
        <p:nvSpPr>
          <p:cNvPr id="3" name="Content Placeholder 2"/>
          <p:cNvSpPr>
            <a:spLocks noGrp="1"/>
          </p:cNvSpPr>
          <p:nvPr>
            <p:ph idx="1"/>
          </p:nvPr>
        </p:nvSpPr>
        <p:spPr/>
        <p:txBody>
          <a:bodyPr/>
          <a:lstStyle/>
          <a:p>
            <a:r>
              <a:rPr lang="zh-CN" altLang="en-US" dirty="0"/>
              <a:t>在计算地址周期</a:t>
            </a:r>
            <a:r>
              <a:rPr lang="en-US" altLang="zh-CN" dirty="0"/>
              <a:t>cy2</a:t>
            </a:r>
            <a:r>
              <a:rPr lang="zh-CN" altLang="en-US" dirty="0"/>
              <a:t>完成有效地址的计算</a:t>
            </a:r>
            <a:r>
              <a:rPr lang="en-US" altLang="zh-CN" dirty="0"/>
              <a:t>((rs1)+</a:t>
            </a:r>
            <a:r>
              <a:rPr lang="en-US" altLang="zh-CN" dirty="0" err="1"/>
              <a:t>Disp</a:t>
            </a:r>
            <a:r>
              <a:rPr lang="en-US" altLang="zh-CN" dirty="0"/>
              <a:t>)</a:t>
            </a:r>
            <a:r>
              <a:rPr lang="zh-CN" altLang="en-US" dirty="0"/>
              <a:t>，为此要将</a:t>
            </a:r>
            <a:r>
              <a:rPr lang="en-US" altLang="zh-CN" dirty="0"/>
              <a:t>rs1</a:t>
            </a:r>
            <a:r>
              <a:rPr lang="zh-CN" altLang="en-US" dirty="0"/>
              <a:t>的内容取出与</a:t>
            </a:r>
            <a:r>
              <a:rPr lang="en-US" altLang="zh-CN" dirty="0"/>
              <a:t>IR</a:t>
            </a:r>
            <a:r>
              <a:rPr lang="zh-CN" altLang="en-US" dirty="0"/>
              <a:t>中的位移量一起送</a:t>
            </a:r>
            <a:r>
              <a:rPr lang="en-US" altLang="zh-CN" dirty="0"/>
              <a:t>ALU</a:t>
            </a:r>
            <a:r>
              <a:rPr lang="zh-CN" altLang="en-US" dirty="0"/>
              <a:t>，发出</a:t>
            </a:r>
            <a:r>
              <a:rPr lang="en-US" altLang="zh-CN" dirty="0"/>
              <a:t>rs1→GR(</a:t>
            </a:r>
            <a:r>
              <a:rPr lang="zh-CN" altLang="en-US" dirty="0"/>
              <a:t>送通用寄存器地址</a:t>
            </a:r>
            <a:r>
              <a:rPr lang="en-US" altLang="zh-CN" dirty="0"/>
              <a:t>)</a:t>
            </a:r>
            <a:r>
              <a:rPr lang="zh-CN" altLang="en-US" dirty="0"/>
              <a:t>，</a:t>
            </a:r>
            <a:r>
              <a:rPr lang="en-US" altLang="zh-CN" dirty="0"/>
              <a:t>(rs1)→ALU</a:t>
            </a:r>
            <a:r>
              <a:rPr lang="zh-CN" altLang="en-US" dirty="0"/>
              <a:t>，</a:t>
            </a:r>
            <a:r>
              <a:rPr lang="en-US" altLang="zh-CN" dirty="0" err="1"/>
              <a:t>Disp→ALU</a:t>
            </a:r>
            <a:r>
              <a:rPr lang="zh-CN" altLang="en-US" dirty="0"/>
              <a:t>以及</a:t>
            </a:r>
            <a:r>
              <a:rPr lang="zh-CN" altLang="en-US" dirty="0">
                <a:latin typeface="Arial" charset="0"/>
              </a:rPr>
              <a:t>“</a:t>
            </a:r>
            <a:r>
              <a:rPr lang="en-US" altLang="zh-CN" dirty="0"/>
              <a:t>+</a:t>
            </a:r>
            <a:r>
              <a:rPr lang="en-US" altLang="zh-CN" dirty="0">
                <a:latin typeface="Arial" charset="0"/>
              </a:rPr>
              <a:t>”</a:t>
            </a:r>
            <a:r>
              <a:rPr lang="zh-CN" altLang="en-US" dirty="0"/>
              <a:t>命令，最后将运算结果送地址总线，发出</a:t>
            </a:r>
            <a:r>
              <a:rPr lang="en-US" altLang="zh-CN" dirty="0"/>
              <a:t>ALU→AR</a:t>
            </a:r>
            <a:r>
              <a:rPr lang="zh-CN" altLang="en-US" dirty="0"/>
              <a:t>信号。</a:t>
            </a:r>
            <a:endParaRPr lang="en-US" altLang="zh-CN" dirty="0"/>
          </a:p>
          <a:p>
            <a:pPr lvl="1"/>
            <a:r>
              <a:rPr lang="is-IS" dirty="0"/>
              <a:t>rs1→GR＝加法指令·cy2		</a:t>
            </a:r>
          </a:p>
          <a:p>
            <a:pPr lvl="1"/>
            <a:r>
              <a:rPr lang="is-IS" dirty="0"/>
              <a:t>(rs1)→ALU＝加法指令·cy2		</a:t>
            </a:r>
          </a:p>
          <a:p>
            <a:pPr lvl="1"/>
            <a:r>
              <a:rPr lang="is-IS" dirty="0"/>
              <a:t>…</a:t>
            </a:r>
          </a:p>
          <a:p>
            <a:pPr lvl="1"/>
            <a:r>
              <a:rPr lang="is-IS" dirty="0"/>
              <a:t>ALU→AR＝加法指令·cy2		</a:t>
            </a:r>
          </a:p>
          <a:p>
            <a:r>
              <a:rPr lang="zh-CN" altLang="en-US" dirty="0"/>
              <a:t>其他</a:t>
            </a:r>
            <a:r>
              <a:rPr lang="en-US" altLang="zh-CN" dirty="0"/>
              <a:t>cy3</a:t>
            </a:r>
            <a:r>
              <a:rPr lang="zh-CN" altLang="en-US" dirty="0"/>
              <a:t>、</a:t>
            </a:r>
            <a:r>
              <a:rPr lang="en-US" altLang="zh-CN" dirty="0"/>
              <a:t>cy4</a:t>
            </a:r>
            <a:r>
              <a:rPr lang="zh-CN" altLang="en-US" dirty="0"/>
              <a:t>依次类推。</a:t>
            </a:r>
            <a:endParaRPr lang="en-US" dirty="0"/>
          </a:p>
        </p:txBody>
      </p:sp>
      <p:pic>
        <p:nvPicPr>
          <p:cNvPr id="50177" name="Picture 1" descr="f25.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486" y="3908321"/>
            <a:ext cx="4382381" cy="707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3780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对表达式综合分析</a:t>
            </a:r>
            <a:r>
              <a:rPr lang="en-US" altLang="zh-CN" dirty="0"/>
              <a:t>(1)</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取指周期</a:t>
                </a:r>
                <a:r>
                  <a:rPr lang="en-US" altLang="zh-CN" dirty="0"/>
                  <a:t>cy1</a:t>
                </a:r>
                <a:r>
                  <a:rPr lang="zh-CN" altLang="en-US" dirty="0"/>
                  <a:t>所产生的信号，对所有指令都是相同的，即与当前执行的指令无关，逻辑式得到最简单的形式。</a:t>
                </a:r>
                <a:endParaRPr lang="en-US" altLang="zh-CN" dirty="0"/>
              </a:p>
              <a:p>
                <a:pPr marL="457200" lvl="1" indent="0">
                  <a:buNone/>
                </a:pPr>
                <a:r>
                  <a:rPr lang="en-US" altLang="zh-CN" dirty="0"/>
                  <a:t>PC→AB</a:t>
                </a:r>
                <a:r>
                  <a:rPr lang="zh-CN" altLang="en-US" dirty="0"/>
                  <a:t>＝</a:t>
                </a:r>
                <a:r>
                  <a:rPr lang="en-US" altLang="zh-CN" dirty="0"/>
                  <a:t>cy1		</a:t>
                </a:r>
              </a:p>
              <a:p>
                <a:pPr marL="457200" lvl="1" indent="0">
                  <a:buNone/>
                </a:pPr>
                <a:r>
                  <a:rPr lang="en-US" altLang="zh-CN" dirty="0"/>
                  <a:t>ADS</a:t>
                </a:r>
                <a:r>
                  <a:rPr lang="zh-CN" altLang="en-US" dirty="0"/>
                  <a:t>＝</a:t>
                </a:r>
                <a:r>
                  <a:rPr lang="en-US" altLang="zh-CN" dirty="0"/>
                  <a:t>cy1·T1		</a:t>
                </a:r>
              </a:p>
              <a:p>
                <a:pPr marL="457200" lvl="1" indent="0">
                  <a:buNone/>
                </a:pPr>
                <a14:m>
                  <m:oMath xmlns:m="http://schemas.openxmlformats.org/officeDocument/2006/math">
                    <m:r>
                      <a:rPr lang="en-US" altLang="zh-CN" i="1">
                        <a:latin typeface="Cambria Math" charset="0"/>
                      </a:rPr>
                      <m:t>𝑀</m:t>
                    </m:r>
                    <m:r>
                      <a:rPr lang="en-US" altLang="zh-CN" i="1">
                        <a:latin typeface="Cambria Math" charset="0"/>
                      </a:rPr>
                      <m:t>/</m:t>
                    </m:r>
                    <m:acc>
                      <m:accPr>
                        <m:chr m:val="̅"/>
                        <m:ctrlPr>
                          <a:rPr lang="en-US" altLang="zh-CN" i="1">
                            <a:latin typeface="Cambria Math" panose="02040503050406030204" pitchFamily="18" charset="0"/>
                          </a:rPr>
                        </m:ctrlPr>
                      </m:accPr>
                      <m:e>
                        <m:r>
                          <a:rPr lang="en-US" altLang="zh-CN" i="1">
                            <a:latin typeface="Cambria Math" charset="0"/>
                          </a:rPr>
                          <m:t>𝐼𝑂</m:t>
                        </m:r>
                      </m:e>
                    </m:acc>
                  </m:oMath>
                </a14:m>
                <a:r>
                  <a:rPr lang="zh-CN" altLang="en-US" dirty="0"/>
                  <a:t>＝</a:t>
                </a:r>
                <a:r>
                  <a:rPr lang="en-US" altLang="zh-CN" dirty="0"/>
                  <a:t>cy1			</a:t>
                </a:r>
              </a:p>
              <a:p>
                <a:pPr marL="457200" lvl="1" indent="0">
                  <a:buNone/>
                </a:pPr>
                <a14:m>
                  <m:oMath xmlns:m="http://schemas.openxmlformats.org/officeDocument/2006/math">
                    <m:r>
                      <a:rPr lang="en-US" altLang="zh-CN" i="1">
                        <a:latin typeface="Cambria Math" charset="0"/>
                      </a:rPr>
                      <m:t>𝑊</m:t>
                    </m:r>
                    <m:r>
                      <a:rPr lang="en-US" altLang="zh-CN" i="1">
                        <a:latin typeface="Cambria Math" charset="0"/>
                      </a:rPr>
                      <m:t>/</m:t>
                    </m:r>
                    <m:acc>
                      <m:accPr>
                        <m:chr m:val="̅"/>
                        <m:ctrlPr>
                          <a:rPr lang="en-US" altLang="zh-CN" i="1">
                            <a:latin typeface="Cambria Math" panose="02040503050406030204" pitchFamily="18" charset="0"/>
                          </a:rPr>
                        </m:ctrlPr>
                      </m:accPr>
                      <m:e>
                        <m:r>
                          <a:rPr lang="en-US" altLang="zh-CN" i="1">
                            <a:latin typeface="Cambria Math" charset="0"/>
                          </a:rPr>
                          <m:t>𝑅</m:t>
                        </m:r>
                      </m:e>
                    </m:acc>
                    <m:r>
                      <a:rPr lang="en-US" altLang="zh-CN" i="1">
                        <a:latin typeface="Cambria Math" charset="0"/>
                      </a:rPr>
                      <m:t> </m:t>
                    </m:r>
                  </m:oMath>
                </a14:m>
                <a:r>
                  <a:rPr lang="zh-CN" altLang="en-US" dirty="0"/>
                  <a:t>＝</a:t>
                </a:r>
                <a14:m>
                  <m:oMath xmlns:m="http://schemas.openxmlformats.org/officeDocument/2006/math">
                    <m:acc>
                      <m:accPr>
                        <m:chr m:val="̅"/>
                        <m:ctrlPr>
                          <a:rPr lang="zh-CN" altLang="en-US" i="1" dirty="0" smtClean="0">
                            <a:latin typeface="Cambria Math" panose="02040503050406030204" pitchFamily="18" charset="0"/>
                          </a:rPr>
                        </m:ctrlPr>
                      </m:accPr>
                      <m:e>
                        <m:r>
                          <a:rPr lang="en-US" altLang="zh-CN" b="0" i="1" dirty="0" smtClean="0">
                            <a:latin typeface="Cambria Math" charset="0"/>
                          </a:rPr>
                          <m:t>𝑐𝑦</m:t>
                        </m:r>
                        <m:r>
                          <a:rPr lang="en-US" altLang="zh-CN" b="0" i="1" dirty="0" smtClean="0">
                            <a:latin typeface="Cambria Math" charset="0"/>
                          </a:rPr>
                          <m:t>1</m:t>
                        </m:r>
                      </m:e>
                    </m:acc>
                  </m:oMath>
                </a14:m>
                <a:r>
                  <a:rPr lang="en-US" altLang="zh-CN" dirty="0"/>
                  <a:t>			</a:t>
                </a:r>
              </a:p>
              <a:p>
                <a:pPr marL="457200" lvl="1" indent="0">
                  <a:buNone/>
                </a:pPr>
                <a:r>
                  <a:rPr lang="en-US" altLang="zh-CN" dirty="0"/>
                  <a:t>DB→IR</a:t>
                </a:r>
                <a:r>
                  <a:rPr lang="zh-CN" altLang="en-US" dirty="0"/>
                  <a:t>＝</a:t>
                </a:r>
                <a:r>
                  <a:rPr lang="en-US" altLang="zh-CN" dirty="0"/>
                  <a:t>cy1		</a:t>
                </a:r>
              </a:p>
              <a:p>
                <a:pPr marL="457200" lvl="1" indent="0">
                  <a:buNone/>
                </a:pPr>
                <a:r>
                  <a:rPr lang="en-US" altLang="zh-CN" dirty="0"/>
                  <a:t>PC+1</a:t>
                </a:r>
                <a:r>
                  <a:rPr lang="zh-CN" altLang="en-US" dirty="0"/>
                  <a:t>＝</a:t>
                </a:r>
                <a:r>
                  <a:rPr lang="en-US" altLang="zh-CN" dirty="0"/>
                  <a:t>cy1</a:t>
                </a: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1" t="-2521" r="-11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12646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对表达式综合分析</a:t>
            </a:r>
            <a:r>
              <a:rPr lang="en-US" altLang="zh-CN" dirty="0"/>
              <a:t>(2)</a:t>
            </a:r>
            <a:endParaRPr lang="en-US" dirty="0"/>
          </a:p>
        </p:txBody>
      </p:sp>
      <p:sp>
        <p:nvSpPr>
          <p:cNvPr id="3" name="Content Placeholder 2"/>
          <p:cNvSpPr>
            <a:spLocks noGrp="1"/>
          </p:cNvSpPr>
          <p:nvPr>
            <p:ph idx="1"/>
          </p:nvPr>
        </p:nvSpPr>
        <p:spPr/>
        <p:txBody>
          <a:bodyPr>
            <a:normAutofit/>
          </a:bodyPr>
          <a:lstStyle/>
          <a:p>
            <a:r>
              <a:rPr lang="zh-CN" altLang="en-US" dirty="0"/>
              <a:t>同一个控制信号在若干条指令的某些周期</a:t>
            </a:r>
            <a:r>
              <a:rPr lang="en-US" altLang="zh-CN" dirty="0"/>
              <a:t>(</a:t>
            </a:r>
            <a:r>
              <a:rPr lang="zh-CN" altLang="en-US" dirty="0"/>
              <a:t>或再加上一些条件</a:t>
            </a:r>
            <a:r>
              <a:rPr lang="en-US" altLang="zh-CN" dirty="0"/>
              <a:t>)</a:t>
            </a:r>
            <a:r>
              <a:rPr lang="zh-CN" altLang="en-US" dirty="0"/>
              <a:t>中都需要，需要把它们组合起来</a:t>
            </a:r>
          </a:p>
          <a:p>
            <a:pPr lvl="1"/>
            <a:r>
              <a:rPr lang="en-US" altLang="zh-CN" dirty="0"/>
              <a:t>”+”</a:t>
            </a:r>
            <a:r>
              <a:rPr lang="zh-CN" altLang="en-US" dirty="0"/>
              <a:t>命令在加法指令的</a:t>
            </a:r>
            <a:r>
              <a:rPr lang="en-US" altLang="zh-CN" dirty="0"/>
              <a:t>cy2(</a:t>
            </a:r>
            <a:r>
              <a:rPr lang="zh-CN" altLang="en-US" dirty="0"/>
              <a:t>计算有效地址</a:t>
            </a:r>
            <a:r>
              <a:rPr lang="en-US" altLang="zh-CN" dirty="0"/>
              <a:t>)</a:t>
            </a:r>
            <a:r>
              <a:rPr lang="zh-CN" altLang="en-US" dirty="0"/>
              <a:t>与</a:t>
            </a:r>
            <a:r>
              <a:rPr lang="en-US" altLang="zh-CN" dirty="0"/>
              <a:t>cy4(</a:t>
            </a:r>
            <a:r>
              <a:rPr lang="zh-CN" altLang="en-US" dirty="0"/>
              <a:t>操作数相加</a:t>
            </a:r>
            <a:r>
              <a:rPr lang="en-US" altLang="zh-CN" dirty="0"/>
              <a:t>)</a:t>
            </a:r>
            <a:r>
              <a:rPr lang="zh-CN" altLang="en-US" dirty="0"/>
              <a:t>时需要；在减法指令的</a:t>
            </a:r>
            <a:r>
              <a:rPr lang="en-US" altLang="zh-CN" dirty="0"/>
              <a:t>cy2(</a:t>
            </a:r>
            <a:r>
              <a:rPr lang="zh-CN" altLang="en-US" dirty="0"/>
              <a:t>计算有效地址</a:t>
            </a:r>
            <a:r>
              <a:rPr lang="en-US" altLang="zh-CN" dirty="0"/>
              <a:t>)</a:t>
            </a:r>
            <a:r>
              <a:rPr lang="zh-CN" altLang="en-US" dirty="0"/>
              <a:t>时需要；在转移指令的</a:t>
            </a:r>
            <a:r>
              <a:rPr lang="en-US" altLang="zh-CN" dirty="0"/>
              <a:t>cy2(</a:t>
            </a:r>
            <a:r>
              <a:rPr lang="zh-CN" altLang="en-US" dirty="0"/>
              <a:t>计算转移地址</a:t>
            </a:r>
            <a:r>
              <a:rPr lang="en-US" altLang="zh-CN" dirty="0"/>
              <a:t>)</a:t>
            </a:r>
            <a:r>
              <a:rPr lang="zh-CN" altLang="en-US" dirty="0"/>
              <a:t>时需要；</a:t>
            </a:r>
            <a:r>
              <a:rPr lang="en-US" altLang="zh-CN" dirty="0"/>
              <a:t>……</a:t>
            </a:r>
            <a:endParaRPr lang="zh-CN" altLang="en-US" dirty="0"/>
          </a:p>
          <a:p>
            <a:pPr lvl="1"/>
            <a:r>
              <a:rPr lang="en-US" altLang="zh-CN" dirty="0"/>
              <a:t>“+”</a:t>
            </a:r>
            <a:r>
              <a:rPr lang="zh-CN" altLang="en-US" dirty="0"/>
              <a:t>＝加法指令</a:t>
            </a:r>
            <a:r>
              <a:rPr lang="en-US" altLang="zh-CN" dirty="0"/>
              <a:t>(cy2+cy4)+</a:t>
            </a:r>
            <a:r>
              <a:rPr lang="zh-CN" altLang="en-US" dirty="0"/>
              <a:t>减法指令</a:t>
            </a:r>
            <a:r>
              <a:rPr lang="en-US" altLang="zh-CN" dirty="0"/>
              <a:t>·cy2+</a:t>
            </a:r>
            <a:r>
              <a:rPr lang="zh-CN" altLang="en-US" dirty="0"/>
              <a:t>转移指令</a:t>
            </a:r>
            <a:r>
              <a:rPr lang="en-US" altLang="zh-CN" dirty="0"/>
              <a:t>·cy2+…</a:t>
            </a:r>
            <a:r>
              <a:rPr lang="zh-CN" altLang="en-US" dirty="0"/>
              <a:t>＝加法指令</a:t>
            </a:r>
            <a:r>
              <a:rPr lang="en-US" altLang="zh-CN" dirty="0"/>
              <a:t>·cy2+</a:t>
            </a:r>
            <a:r>
              <a:rPr lang="zh-CN" altLang="en-US" dirty="0"/>
              <a:t>加法指令</a:t>
            </a:r>
            <a:r>
              <a:rPr lang="en-US" altLang="zh-CN" dirty="0"/>
              <a:t>·cy4+</a:t>
            </a:r>
            <a:r>
              <a:rPr lang="zh-CN" altLang="en-US" dirty="0"/>
              <a:t>减法指令</a:t>
            </a:r>
            <a:r>
              <a:rPr lang="en-US" altLang="zh-CN" dirty="0"/>
              <a:t>·cy2+</a:t>
            </a:r>
            <a:r>
              <a:rPr lang="zh-CN" altLang="en-US" dirty="0"/>
              <a:t>转移指令</a:t>
            </a:r>
            <a:r>
              <a:rPr lang="en-US" altLang="zh-CN" dirty="0"/>
              <a:t>·cy2+…</a:t>
            </a:r>
          </a:p>
          <a:p>
            <a:pPr lvl="1"/>
            <a:r>
              <a:rPr lang="zh-CN" altLang="en-US" dirty="0"/>
              <a:t>设某机有</a:t>
            </a:r>
            <a:r>
              <a:rPr lang="en-US" altLang="zh-CN" dirty="0"/>
              <a:t>7</a:t>
            </a:r>
            <a:r>
              <a:rPr lang="zh-CN" altLang="en-US" dirty="0"/>
              <a:t>位操作码</a:t>
            </a:r>
            <a:r>
              <a:rPr lang="en-US" altLang="zh-CN" dirty="0"/>
              <a:t>(OP0</a:t>
            </a:r>
            <a:r>
              <a:rPr lang="zh-CN" altLang="en-US" dirty="0"/>
              <a:t>～</a:t>
            </a:r>
            <a:r>
              <a:rPr lang="en-US" altLang="zh-CN" dirty="0"/>
              <a:t>OP6)</a:t>
            </a:r>
            <a:r>
              <a:rPr lang="zh-CN" altLang="en-US" dirty="0"/>
              <a:t>，已知加法指令的操作码为</a:t>
            </a:r>
            <a:r>
              <a:rPr lang="en-US" altLang="zh-CN" dirty="0"/>
              <a:t>0001100</a:t>
            </a:r>
            <a:r>
              <a:rPr lang="zh-CN" altLang="en-US" dirty="0"/>
              <a:t>，则形成加法指令信号的逻辑表达式为：</a:t>
            </a:r>
            <a:br>
              <a:rPr lang="en-US" altLang="zh-CN" dirty="0"/>
            </a:br>
            <a:r>
              <a:rPr lang="zh-CN" altLang="en-US" dirty="0"/>
              <a:t>加法指令＝</a:t>
            </a:r>
            <a:r>
              <a:rPr lang="en-US" altLang="zh-CN" dirty="0"/>
              <a:t>OP0</a:t>
            </a:r>
            <a:r>
              <a:rPr lang="en-US" altLang="zh-CN" dirty="0">
                <a:latin typeface="Arial" charset="0"/>
              </a:rPr>
              <a:t>·</a:t>
            </a:r>
            <a:r>
              <a:rPr lang="en-US" altLang="zh-CN" dirty="0"/>
              <a:t>OP1</a:t>
            </a:r>
            <a:r>
              <a:rPr lang="en-US" altLang="zh-CN" dirty="0">
                <a:latin typeface="Arial" charset="0"/>
              </a:rPr>
              <a:t>·</a:t>
            </a:r>
            <a:r>
              <a:rPr lang="en-US" altLang="zh-CN" dirty="0"/>
              <a:t>OP2</a:t>
            </a:r>
            <a:r>
              <a:rPr lang="en-US" altLang="zh-CN" dirty="0">
                <a:latin typeface="Arial" charset="0"/>
              </a:rPr>
              <a:t>·</a:t>
            </a:r>
            <a:r>
              <a:rPr lang="en-US" altLang="zh-CN" dirty="0"/>
              <a:t>OP3</a:t>
            </a:r>
            <a:r>
              <a:rPr lang="en-US" altLang="zh-CN" dirty="0">
                <a:latin typeface="Arial" charset="0"/>
              </a:rPr>
              <a:t>·</a:t>
            </a:r>
            <a:r>
              <a:rPr lang="en-US" altLang="zh-CN" dirty="0"/>
              <a:t>OP4</a:t>
            </a:r>
            <a:r>
              <a:rPr lang="en-US" altLang="zh-CN" dirty="0">
                <a:latin typeface="Arial" charset="0"/>
              </a:rPr>
              <a:t>·</a:t>
            </a:r>
            <a:r>
              <a:rPr lang="en-US" altLang="zh-CN" dirty="0"/>
              <a:t>OP5</a:t>
            </a:r>
            <a:r>
              <a:rPr lang="en-US" altLang="zh-CN" dirty="0">
                <a:latin typeface="Arial" charset="0"/>
              </a:rPr>
              <a:t>·</a:t>
            </a:r>
            <a:r>
              <a:rPr lang="en-US" altLang="zh-CN" dirty="0"/>
              <a:t>OP6</a:t>
            </a:r>
            <a:r>
              <a:rPr lang="zh-CN" altLang="en-US" dirty="0"/>
              <a:t>。</a:t>
            </a:r>
            <a:endParaRPr lang="en-US" altLang="zh-CN" dirty="0"/>
          </a:p>
          <a:p>
            <a:pPr lvl="1"/>
            <a:endParaRPr lang="en-US" altLang="zh-CN" dirty="0"/>
          </a:p>
          <a:p>
            <a:endParaRPr lang="en-US" dirty="0"/>
          </a:p>
          <a:p>
            <a:endParaRPr lang="en-US" dirty="0"/>
          </a:p>
        </p:txBody>
      </p:sp>
      <p:sp>
        <p:nvSpPr>
          <p:cNvPr id="4" name="Line 3"/>
          <p:cNvSpPr>
            <a:spLocks noChangeShapeType="1"/>
          </p:cNvSpPr>
          <p:nvPr/>
        </p:nvSpPr>
        <p:spPr bwMode="auto">
          <a:xfrm>
            <a:off x="2821348" y="5728673"/>
            <a:ext cx="5746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 name="Line 4"/>
          <p:cNvSpPr>
            <a:spLocks noChangeShapeType="1"/>
          </p:cNvSpPr>
          <p:nvPr/>
        </p:nvSpPr>
        <p:spPr bwMode="auto">
          <a:xfrm>
            <a:off x="3542073" y="5728673"/>
            <a:ext cx="5746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Line 5"/>
          <p:cNvSpPr>
            <a:spLocks noChangeShapeType="1"/>
          </p:cNvSpPr>
          <p:nvPr/>
        </p:nvSpPr>
        <p:spPr bwMode="auto">
          <a:xfrm>
            <a:off x="4214664" y="5728673"/>
            <a:ext cx="5762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Line 6"/>
          <p:cNvSpPr>
            <a:spLocks noChangeShapeType="1"/>
          </p:cNvSpPr>
          <p:nvPr/>
        </p:nvSpPr>
        <p:spPr bwMode="auto">
          <a:xfrm>
            <a:off x="5944524" y="5728673"/>
            <a:ext cx="5762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Line 7"/>
          <p:cNvSpPr>
            <a:spLocks noChangeShapeType="1"/>
          </p:cNvSpPr>
          <p:nvPr/>
        </p:nvSpPr>
        <p:spPr bwMode="auto">
          <a:xfrm>
            <a:off x="6736687" y="5728673"/>
            <a:ext cx="5762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6389519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对表达式综合分析</a:t>
            </a:r>
            <a:r>
              <a:rPr lang="en-US" altLang="zh-CN" dirty="0"/>
              <a:t>(3)</a:t>
            </a:r>
            <a:endParaRPr lang="en-US" dirty="0"/>
          </a:p>
        </p:txBody>
      </p:sp>
      <p:sp>
        <p:nvSpPr>
          <p:cNvPr id="3" name="Content Placeholder 2"/>
          <p:cNvSpPr>
            <a:spLocks noGrp="1"/>
          </p:cNvSpPr>
          <p:nvPr>
            <p:ph idx="1"/>
          </p:nvPr>
        </p:nvSpPr>
        <p:spPr/>
        <p:txBody>
          <a:bodyPr/>
          <a:lstStyle/>
          <a:p>
            <a:r>
              <a:rPr lang="zh-CN" altLang="en-US" dirty="0"/>
              <a:t>同种类型的指令所需的控制信号大部分是相同的，仅有少量区别。</a:t>
            </a:r>
            <a:endParaRPr lang="en-US" altLang="zh-CN" dirty="0"/>
          </a:p>
          <a:p>
            <a:pPr lvl="1"/>
            <a:r>
              <a:rPr lang="zh-CN" altLang="en-US" dirty="0"/>
              <a:t>整个算术逻辑运算指令仅</a:t>
            </a:r>
            <a:r>
              <a:rPr lang="en-US" altLang="zh-CN" dirty="0"/>
              <a:t>ALU</a:t>
            </a:r>
            <a:r>
              <a:rPr lang="zh-CN" altLang="en-US" dirty="0"/>
              <a:t>的操作命令以及是否置状态位</a:t>
            </a:r>
            <a:r>
              <a:rPr lang="en-US" altLang="zh-CN" dirty="0"/>
              <a:t>(N</a:t>
            </a:r>
            <a:r>
              <a:rPr lang="zh-CN" altLang="en-US" dirty="0"/>
              <a:t>，</a:t>
            </a:r>
            <a:r>
              <a:rPr lang="en-US" altLang="zh-CN" dirty="0"/>
              <a:t>Z</a:t>
            </a:r>
            <a:r>
              <a:rPr lang="zh-CN" altLang="en-US" dirty="0"/>
              <a:t>，</a:t>
            </a:r>
            <a:r>
              <a:rPr lang="en-US" altLang="zh-CN" dirty="0"/>
              <a:t>V</a:t>
            </a:r>
            <a:r>
              <a:rPr lang="zh-CN" altLang="en-US" dirty="0"/>
              <a:t>，</a:t>
            </a:r>
            <a:r>
              <a:rPr lang="en-US" altLang="zh-CN" dirty="0"/>
              <a:t>C)</a:t>
            </a:r>
            <a:r>
              <a:rPr lang="zh-CN" altLang="en-US" dirty="0"/>
              <a:t>上有差别。</a:t>
            </a:r>
          </a:p>
          <a:p>
            <a:r>
              <a:rPr lang="zh-CN" altLang="en-US" dirty="0"/>
              <a:t>不同类型的指令，其控制信号的差别就比较大。</a:t>
            </a:r>
          </a:p>
          <a:p>
            <a:pPr>
              <a:buFontTx/>
              <a:buNone/>
            </a:pPr>
            <a:endParaRPr lang="en-US" dirty="0"/>
          </a:p>
        </p:txBody>
      </p:sp>
    </p:spTree>
    <p:extLst>
      <p:ext uri="{BB962C8B-B14F-4D97-AF65-F5344CB8AC3E}">
        <p14:creationId xmlns:p14="http://schemas.microsoft.com/office/powerpoint/2010/main" val="14472222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对表达式综合分析</a:t>
            </a:r>
            <a:r>
              <a:rPr lang="en-US" altLang="zh-CN" dirty="0"/>
              <a:t>(4)</a:t>
            </a:r>
            <a:endParaRPr lang="en-US" dirty="0"/>
          </a:p>
        </p:txBody>
      </p:sp>
      <p:sp>
        <p:nvSpPr>
          <p:cNvPr id="3" name="Content Placeholder 2"/>
          <p:cNvSpPr>
            <a:spLocks noGrp="1"/>
          </p:cNvSpPr>
          <p:nvPr>
            <p:ph idx="1"/>
          </p:nvPr>
        </p:nvSpPr>
        <p:spPr/>
        <p:txBody>
          <a:bodyPr>
            <a:normAutofit/>
          </a:bodyPr>
          <a:lstStyle/>
          <a:p>
            <a:r>
              <a:rPr lang="zh-CN" altLang="en-US" dirty="0"/>
              <a:t>在确定指令的操作码时</a:t>
            </a:r>
            <a:r>
              <a:rPr lang="en-US" altLang="zh-CN" dirty="0"/>
              <a:t>(</a:t>
            </a:r>
            <a:r>
              <a:rPr lang="zh-CN" altLang="en-US" dirty="0"/>
              <a:t>即对具体指令赋于二进制操作码</a:t>
            </a:r>
            <a:r>
              <a:rPr lang="en-US" altLang="zh-CN" dirty="0"/>
              <a:t>)</a:t>
            </a:r>
            <a:r>
              <a:rPr lang="zh-CN" altLang="en-US" dirty="0"/>
              <a:t>，为了便于逻辑表达式的化简以减少逻辑电路数量，往往给予特别关注。</a:t>
            </a:r>
            <a:endParaRPr lang="en-US" altLang="zh-CN" dirty="0"/>
          </a:p>
          <a:p>
            <a:pPr lvl="1"/>
            <a:r>
              <a:rPr lang="zh-CN" altLang="en-US" dirty="0"/>
              <a:t>例如，某机有</a:t>
            </a:r>
            <a:r>
              <a:rPr lang="en-US" altLang="zh-CN" dirty="0"/>
              <a:t>128</a:t>
            </a:r>
            <a:r>
              <a:rPr lang="zh-CN" altLang="en-US" dirty="0"/>
              <a:t>条指令，</a:t>
            </a:r>
            <a:r>
              <a:rPr lang="en-US" altLang="zh-CN" dirty="0"/>
              <a:t>7</a:t>
            </a:r>
            <a:r>
              <a:rPr lang="zh-CN" altLang="en-US" dirty="0"/>
              <a:t>位操作码</a:t>
            </a:r>
            <a:r>
              <a:rPr lang="en-US" altLang="zh-CN" dirty="0"/>
              <a:t>(OP0</a:t>
            </a:r>
            <a:r>
              <a:rPr lang="zh-CN" altLang="en-US" dirty="0"/>
              <a:t>～</a:t>
            </a:r>
            <a:r>
              <a:rPr lang="en-US" altLang="zh-CN" dirty="0"/>
              <a:t>OP6)</a:t>
            </a:r>
            <a:r>
              <a:rPr lang="zh-CN" altLang="en-US" dirty="0"/>
              <a:t>，其中有十六条算术逻辑运算指令，那么可以令这些指令的三位操作码完全相等</a:t>
            </a:r>
            <a:r>
              <a:rPr lang="en-US" altLang="zh-CN" dirty="0"/>
              <a:t>(</a:t>
            </a:r>
            <a:r>
              <a:rPr lang="zh-CN" altLang="en-US" dirty="0"/>
              <a:t>例如</a:t>
            </a:r>
            <a:r>
              <a:rPr lang="en-US" altLang="zh-CN" dirty="0"/>
              <a:t>OP0</a:t>
            </a:r>
            <a:r>
              <a:rPr lang="zh-CN" altLang="en-US" dirty="0"/>
              <a:t>～</a:t>
            </a:r>
            <a:r>
              <a:rPr lang="en-US" altLang="zh-CN" dirty="0"/>
              <a:t>OP2</a:t>
            </a:r>
            <a:r>
              <a:rPr lang="zh-CN" altLang="en-US" dirty="0"/>
              <a:t>为</a:t>
            </a:r>
            <a:r>
              <a:rPr lang="en-US" altLang="zh-CN" dirty="0"/>
              <a:t>001)</a:t>
            </a:r>
            <a:r>
              <a:rPr lang="zh-CN" altLang="en-US" dirty="0"/>
              <a:t>，而</a:t>
            </a:r>
            <a:r>
              <a:rPr lang="en-US" altLang="zh-CN" dirty="0"/>
              <a:t>OP3</a:t>
            </a:r>
            <a:r>
              <a:rPr lang="zh-CN" altLang="en-US" dirty="0"/>
              <a:t>～</a:t>
            </a:r>
            <a:r>
              <a:rPr lang="en-US" altLang="zh-CN" dirty="0"/>
              <a:t>OP6</a:t>
            </a:r>
            <a:r>
              <a:rPr lang="zh-CN" altLang="en-US" dirty="0"/>
              <a:t>分别表示</a:t>
            </a:r>
            <a:r>
              <a:rPr lang="en-US" altLang="zh-CN" dirty="0"/>
              <a:t>16</a:t>
            </a:r>
            <a:r>
              <a:rPr lang="zh-CN" altLang="en-US" dirty="0"/>
              <a:t>条指令，设命令</a:t>
            </a:r>
            <a:r>
              <a:rPr lang="en-US" altLang="zh-CN" dirty="0"/>
              <a:t>A</a:t>
            </a:r>
            <a:r>
              <a:rPr lang="zh-CN" altLang="en-US" dirty="0"/>
              <a:t>是所有算术逻辑指令在</a:t>
            </a:r>
            <a:r>
              <a:rPr lang="en-US" altLang="zh-CN" dirty="0"/>
              <a:t>cy2</a:t>
            </a:r>
            <a:r>
              <a:rPr lang="zh-CN" altLang="en-US" dirty="0"/>
              <a:t>周期中都需产生的，则：</a:t>
            </a:r>
            <a:endParaRPr lang="en-US" altLang="zh-CN" dirty="0"/>
          </a:p>
          <a:p>
            <a:pPr marL="914400" lvl="2" indent="0">
              <a:buNone/>
            </a:pPr>
            <a:r>
              <a:rPr lang="en-US" altLang="zh-CN" dirty="0"/>
              <a:t>A</a:t>
            </a:r>
            <a:r>
              <a:rPr lang="zh-CN" altLang="en-US" dirty="0"/>
              <a:t>＝加法指令</a:t>
            </a:r>
            <a:r>
              <a:rPr lang="en-US" altLang="zh-CN" dirty="0">
                <a:latin typeface="Arial" charset="0"/>
              </a:rPr>
              <a:t>·</a:t>
            </a:r>
            <a:r>
              <a:rPr lang="en-US" altLang="zh-CN" dirty="0"/>
              <a:t>cy2+</a:t>
            </a:r>
            <a:r>
              <a:rPr lang="zh-CN" altLang="en-US" dirty="0"/>
              <a:t>减法指令</a:t>
            </a:r>
            <a:r>
              <a:rPr lang="en-US" altLang="zh-CN" dirty="0">
                <a:latin typeface="Arial" charset="0"/>
              </a:rPr>
              <a:t>·</a:t>
            </a:r>
            <a:r>
              <a:rPr lang="en-US" altLang="zh-CN" dirty="0"/>
              <a:t>cy2+</a:t>
            </a:r>
            <a:r>
              <a:rPr lang="zh-CN" altLang="en-US" dirty="0"/>
              <a:t>逻辑加指令</a:t>
            </a:r>
            <a:r>
              <a:rPr lang="en-US" altLang="zh-CN" dirty="0">
                <a:latin typeface="Arial" charset="0"/>
              </a:rPr>
              <a:t>·</a:t>
            </a:r>
            <a:r>
              <a:rPr lang="en-US" altLang="zh-CN" dirty="0"/>
              <a:t>cy2+</a:t>
            </a:r>
            <a:endParaRPr lang="en-US" altLang="zh-CN" dirty="0">
              <a:latin typeface="Arial" charset="0"/>
            </a:endParaRPr>
          </a:p>
          <a:p>
            <a:pPr marL="914400" lvl="2" indent="0">
              <a:buNone/>
            </a:pPr>
            <a:r>
              <a:rPr lang="zh-CN" altLang="en-US" dirty="0"/>
              <a:t>＝</a:t>
            </a:r>
            <a:r>
              <a:rPr lang="en-US" altLang="zh-CN" dirty="0"/>
              <a:t>(</a:t>
            </a:r>
            <a:r>
              <a:rPr lang="zh-CN" altLang="en-US" dirty="0"/>
              <a:t>加法指令</a:t>
            </a:r>
            <a:r>
              <a:rPr lang="en-US" altLang="zh-CN" dirty="0"/>
              <a:t>+</a:t>
            </a:r>
            <a:r>
              <a:rPr lang="zh-CN" altLang="en-US" dirty="0"/>
              <a:t>减法指令</a:t>
            </a:r>
            <a:r>
              <a:rPr lang="en-US" altLang="zh-CN" dirty="0"/>
              <a:t>+</a:t>
            </a:r>
            <a:r>
              <a:rPr lang="zh-CN" altLang="en-US" dirty="0"/>
              <a:t>逻辑加指令</a:t>
            </a:r>
            <a:r>
              <a:rPr lang="en-US" altLang="zh-CN" dirty="0"/>
              <a:t>+</a:t>
            </a:r>
            <a:r>
              <a:rPr lang="en-US" altLang="zh-CN" dirty="0">
                <a:latin typeface="Arial" charset="0"/>
              </a:rPr>
              <a:t>…</a:t>
            </a:r>
            <a:r>
              <a:rPr lang="en-US" altLang="zh-CN" dirty="0"/>
              <a:t>)cy2</a:t>
            </a:r>
          </a:p>
          <a:p>
            <a:pPr marL="914400" lvl="2" indent="0">
              <a:buNone/>
            </a:pPr>
            <a:r>
              <a:rPr lang="zh-CN" altLang="en-US" dirty="0"/>
              <a:t>＝</a:t>
            </a:r>
            <a:r>
              <a:rPr lang="en-US" altLang="zh-CN" dirty="0"/>
              <a:t>OP0</a:t>
            </a:r>
            <a:r>
              <a:rPr lang="en-US" altLang="zh-CN" dirty="0">
                <a:latin typeface="Arial" charset="0"/>
              </a:rPr>
              <a:t>·</a:t>
            </a:r>
            <a:r>
              <a:rPr lang="en-US" altLang="zh-CN" dirty="0"/>
              <a:t>OP1</a:t>
            </a:r>
            <a:r>
              <a:rPr lang="en-US" altLang="zh-CN" dirty="0">
                <a:latin typeface="Arial" charset="0"/>
              </a:rPr>
              <a:t>·</a:t>
            </a:r>
            <a:r>
              <a:rPr lang="en-US" altLang="zh-CN" dirty="0"/>
              <a:t>OP2</a:t>
            </a:r>
            <a:r>
              <a:rPr lang="en-US" altLang="zh-CN" dirty="0">
                <a:latin typeface="Arial" charset="0"/>
              </a:rPr>
              <a:t>·</a:t>
            </a:r>
            <a:r>
              <a:rPr lang="en-US" altLang="zh-CN" dirty="0"/>
              <a:t>cy2</a:t>
            </a:r>
            <a:endParaRPr lang="en-US" dirty="0"/>
          </a:p>
        </p:txBody>
      </p:sp>
      <p:sp>
        <p:nvSpPr>
          <p:cNvPr id="4" name="Line 3"/>
          <p:cNvSpPr>
            <a:spLocks noChangeShapeType="1"/>
          </p:cNvSpPr>
          <p:nvPr/>
        </p:nvSpPr>
        <p:spPr bwMode="auto">
          <a:xfrm>
            <a:off x="1988326" y="5426279"/>
            <a:ext cx="5746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 name="Line 4"/>
          <p:cNvSpPr>
            <a:spLocks noChangeShapeType="1"/>
          </p:cNvSpPr>
          <p:nvPr/>
        </p:nvSpPr>
        <p:spPr bwMode="auto">
          <a:xfrm>
            <a:off x="2631419" y="5426279"/>
            <a:ext cx="5762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0648051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对表达式综合分析</a:t>
            </a:r>
            <a:r>
              <a:rPr lang="en-US" altLang="zh-CN" dirty="0"/>
              <a:t>(4)</a:t>
            </a:r>
            <a:endParaRPr kumimoji="1" lang="zh-CN" altLang="en-US" dirty="0"/>
          </a:p>
        </p:txBody>
      </p:sp>
      <p:sp>
        <p:nvSpPr>
          <p:cNvPr id="3" name="Content Placeholder 2"/>
          <p:cNvSpPr>
            <a:spLocks noGrp="1"/>
          </p:cNvSpPr>
          <p:nvPr>
            <p:ph idx="1"/>
          </p:nvPr>
        </p:nvSpPr>
        <p:spPr/>
        <p:txBody>
          <a:bodyPr/>
          <a:lstStyle/>
          <a:p>
            <a:r>
              <a:rPr lang="en-US" altLang="zh-CN" dirty="0"/>
              <a:t>SPARC</a:t>
            </a:r>
            <a:r>
              <a:rPr lang="zh-CN" altLang="en-US" dirty="0"/>
              <a:t>部分指令的操作码</a:t>
            </a:r>
            <a:endParaRPr lang="en-US" altLang="zh-CN" dirty="0"/>
          </a:p>
          <a:p>
            <a:pPr lvl="1"/>
            <a:r>
              <a:rPr lang="zh-CN" altLang="en-US" dirty="0"/>
              <a:t>该机器的操作码有</a:t>
            </a:r>
            <a:r>
              <a:rPr lang="en-US" altLang="zh-CN" dirty="0"/>
              <a:t>8</a:t>
            </a:r>
            <a:r>
              <a:rPr lang="zh-CN" altLang="en-US" dirty="0"/>
              <a:t>位，表中仅列出</a:t>
            </a:r>
            <a:r>
              <a:rPr lang="en-US" altLang="zh-CN" dirty="0"/>
              <a:t>7</a:t>
            </a:r>
            <a:r>
              <a:rPr lang="zh-CN" altLang="en-US" dirty="0"/>
              <a:t>位操作码，对于表内所列指令，另一位操作码均为</a:t>
            </a:r>
            <a:r>
              <a:rPr lang="en-US" altLang="zh-CN" dirty="0"/>
              <a:t>1</a:t>
            </a:r>
            <a:r>
              <a:rPr lang="zh-CN" altLang="en-US" dirty="0"/>
              <a:t>，因此没有标出。 </a:t>
            </a:r>
          </a:p>
          <a:p>
            <a:endParaRPr kumimoji="1" lang="zh-CN" altLang="en-US" dirty="0"/>
          </a:p>
        </p:txBody>
      </p:sp>
      <p:pic>
        <p:nvPicPr>
          <p:cNvPr id="4505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007" y="3216166"/>
            <a:ext cx="8875986" cy="2773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4322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硬布线控制器的组成</a:t>
            </a:r>
            <a:endParaRPr lang="en-US" dirty="0"/>
          </a:p>
        </p:txBody>
      </p:sp>
      <p:sp>
        <p:nvSpPr>
          <p:cNvPr id="3" name="Content Placeholder 2"/>
          <p:cNvSpPr>
            <a:spLocks noGrp="1"/>
          </p:cNvSpPr>
          <p:nvPr>
            <p:ph idx="1"/>
          </p:nvPr>
        </p:nvSpPr>
        <p:spPr/>
        <p:txBody>
          <a:bodyPr/>
          <a:lstStyle/>
          <a:p>
            <a:r>
              <a:rPr lang="zh-CN" altLang="en-US" dirty="0"/>
              <a:t>由硬布线逻辑</a:t>
            </a:r>
            <a:r>
              <a:rPr lang="en-US" altLang="zh-CN" dirty="0"/>
              <a:t>(</a:t>
            </a:r>
            <a:r>
              <a:rPr lang="zh-CN" altLang="en-US" dirty="0"/>
              <a:t>组合逻辑</a:t>
            </a:r>
            <a:r>
              <a:rPr lang="en-US" altLang="zh-CN" dirty="0"/>
              <a:t>)</a:t>
            </a:r>
            <a:r>
              <a:rPr lang="zh-CN" altLang="en-US" dirty="0"/>
              <a:t>部件产生全机所需的操作命令</a:t>
            </a:r>
            <a:r>
              <a:rPr lang="en-US" altLang="zh-CN" dirty="0"/>
              <a:t>(</a:t>
            </a:r>
            <a:r>
              <a:rPr lang="zh-CN" altLang="en-US" dirty="0"/>
              <a:t>包括控制电位与打入脉冲</a:t>
            </a:r>
            <a:r>
              <a:rPr lang="en-US" altLang="zh-CN" dirty="0"/>
              <a:t>)</a:t>
            </a:r>
          </a:p>
        </p:txBody>
      </p:sp>
      <p:pic>
        <p:nvPicPr>
          <p:cNvPr id="54273" name="Picture 1" descr="f26.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4423" y="3237856"/>
            <a:ext cx="5535152" cy="355393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10088" y="2799797"/>
            <a:ext cx="2723823" cy="369332"/>
          </a:xfrm>
          <a:prstGeom prst="rect">
            <a:avLst/>
          </a:prstGeom>
        </p:spPr>
        <p:txBody>
          <a:bodyPr wrap="none">
            <a:spAutoFit/>
          </a:bodyPr>
          <a:lstStyle/>
          <a:p>
            <a:r>
              <a:rPr lang="zh-CN" altLang="en-US"/>
              <a:t>硬布线控制的控制器框图</a:t>
            </a:r>
          </a:p>
        </p:txBody>
      </p:sp>
    </p:spTree>
    <p:extLst>
      <p:ext uri="{BB962C8B-B14F-4D97-AF65-F5344CB8AC3E}">
        <p14:creationId xmlns:p14="http://schemas.microsoft.com/office/powerpoint/2010/main" val="1665275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程序计数器的输入</a:t>
            </a:r>
            <a:endParaRPr lang="en-US" dirty="0"/>
          </a:p>
        </p:txBody>
      </p:sp>
      <p:sp>
        <p:nvSpPr>
          <p:cNvPr id="3" name="Content Placeholder 2"/>
          <p:cNvSpPr>
            <a:spLocks noGrp="1"/>
          </p:cNvSpPr>
          <p:nvPr>
            <p:ph idx="1"/>
          </p:nvPr>
        </p:nvSpPr>
        <p:spPr>
          <a:xfrm>
            <a:off x="398206" y="1825625"/>
            <a:ext cx="6666270" cy="4351338"/>
          </a:xfrm>
        </p:spPr>
        <p:txBody>
          <a:bodyPr/>
          <a:lstStyle/>
          <a:p>
            <a:r>
              <a:rPr lang="zh-CN" altLang="en-US" dirty="0"/>
              <a:t>开机后的</a:t>
            </a:r>
            <a:r>
              <a:rPr lang="en-US" altLang="zh-CN" dirty="0"/>
              <a:t>reset</a:t>
            </a:r>
            <a:r>
              <a:rPr lang="zh-CN" altLang="en-US" dirty="0"/>
              <a:t>信号，将</a:t>
            </a:r>
            <a:r>
              <a:rPr lang="en-US" altLang="zh-CN" dirty="0"/>
              <a:t>PC</a:t>
            </a:r>
            <a:r>
              <a:rPr lang="zh-CN" altLang="en-US" dirty="0"/>
              <a:t>置以初始地址</a:t>
            </a:r>
          </a:p>
          <a:p>
            <a:r>
              <a:rPr lang="zh-CN" altLang="en-US" dirty="0"/>
              <a:t>当顺序执行指令时，由</a:t>
            </a:r>
            <a:r>
              <a:rPr lang="en-US" altLang="zh-CN" dirty="0"/>
              <a:t>PC+1</a:t>
            </a:r>
            <a:r>
              <a:rPr lang="zh-CN" altLang="en-US" dirty="0"/>
              <a:t>形成下一条指令地址</a:t>
            </a:r>
          </a:p>
          <a:p>
            <a:r>
              <a:rPr lang="zh-CN" altLang="en-US" dirty="0"/>
              <a:t>当程序转移时，由</a:t>
            </a:r>
            <a:r>
              <a:rPr lang="en-US" altLang="zh-CN" dirty="0"/>
              <a:t>ALU</a:t>
            </a:r>
            <a:r>
              <a:rPr lang="zh-CN" altLang="en-US" dirty="0"/>
              <a:t>送来转移地址</a:t>
            </a:r>
            <a:r>
              <a:rPr lang="en-US" altLang="zh-CN" dirty="0"/>
              <a:t>(</a:t>
            </a:r>
            <a:r>
              <a:rPr lang="zh-CN" altLang="en-US" dirty="0"/>
              <a:t>通过</a:t>
            </a:r>
            <a:r>
              <a:rPr lang="en-US" altLang="zh-CN" dirty="0"/>
              <a:t>ALU</a:t>
            </a:r>
            <a:r>
              <a:rPr lang="zh-CN" altLang="en-US" dirty="0"/>
              <a:t>部件计算有效地址</a:t>
            </a:r>
            <a:r>
              <a:rPr lang="en-US" altLang="zh-CN" dirty="0"/>
              <a:t>)</a:t>
            </a:r>
          </a:p>
          <a:p>
            <a:r>
              <a:rPr lang="zh-CN" altLang="en-US" dirty="0"/>
              <a:t>当有外来中断请求信号时，若</a:t>
            </a:r>
            <a:r>
              <a:rPr lang="en-US" altLang="zh-CN" dirty="0"/>
              <a:t>CPU</a:t>
            </a:r>
            <a:r>
              <a:rPr lang="zh-CN" altLang="en-US" dirty="0"/>
              <a:t>响应中断，则由中断控制逻辑部件产生中断入口地址</a:t>
            </a:r>
          </a:p>
          <a:p>
            <a:endParaRPr lang="en-US" dirty="0"/>
          </a:p>
        </p:txBody>
      </p:sp>
      <p:pic>
        <p:nvPicPr>
          <p:cNvPr id="4" name="Picture 3" descr="f26.tif"/>
          <p:cNvPicPr>
            <a:picLocks noChangeAspect="1" noChangeArrowheads="1"/>
          </p:cNvPicPr>
          <p:nvPr/>
        </p:nvPicPr>
        <p:blipFill rotWithShape="1">
          <a:blip r:embed="rId3">
            <a:extLst>
              <a:ext uri="{28A0092B-C50C-407E-A947-70E740481C1C}">
                <a14:useLocalDpi xmlns:a14="http://schemas.microsoft.com/office/drawing/2010/main" val="0"/>
              </a:ext>
            </a:extLst>
          </a:blip>
          <a:srcRect l="67760"/>
          <a:stretch/>
        </p:blipFill>
        <p:spPr bwMode="auto">
          <a:xfrm>
            <a:off x="7064476" y="2224326"/>
            <a:ext cx="1784555" cy="3553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458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控制器的组成</a:t>
            </a:r>
            <a:endParaRPr lang="en-US" dirty="0"/>
          </a:p>
        </p:txBody>
      </p:sp>
      <p:sp>
        <p:nvSpPr>
          <p:cNvPr id="3" name="Content Placeholder 2"/>
          <p:cNvSpPr>
            <a:spLocks noGrp="1"/>
          </p:cNvSpPr>
          <p:nvPr>
            <p:ph idx="1"/>
          </p:nvPr>
        </p:nvSpPr>
        <p:spPr/>
        <p:txBody>
          <a:bodyPr>
            <a:normAutofit/>
          </a:bodyPr>
          <a:lstStyle/>
          <a:p>
            <a:r>
              <a:rPr lang="en-US" altLang="zh-CN" dirty="0"/>
              <a:t>4. </a:t>
            </a:r>
            <a:r>
              <a:rPr lang="zh-CN" altLang="en-US" dirty="0"/>
              <a:t>脉冲源及启停线路</a:t>
            </a:r>
          </a:p>
          <a:p>
            <a:pPr lvl="1"/>
            <a:r>
              <a:rPr lang="zh-CN" altLang="en-US" dirty="0"/>
              <a:t>脉冲源产生一定频率的脉冲信号作为整个机器的时钟脉冲，是机器周期和工作脉冲的基准信号，在机器刚加电时，还应产生一个总清信号</a:t>
            </a:r>
            <a:r>
              <a:rPr lang="en-US" altLang="zh-CN" dirty="0"/>
              <a:t>(reset)</a:t>
            </a:r>
          </a:p>
          <a:p>
            <a:pPr lvl="1"/>
            <a:r>
              <a:rPr lang="zh-CN" altLang="en-US" dirty="0"/>
              <a:t>启停线路保证可靠地送出或封锁时钟脉冲，控制时序信号的发生或停止，从而启动机器工作或使之停机</a:t>
            </a:r>
            <a:endParaRPr lang="en-US" altLang="zh-CN" dirty="0"/>
          </a:p>
        </p:txBody>
      </p:sp>
    </p:spTree>
    <p:extLst>
      <p:ext uri="{BB962C8B-B14F-4D97-AF65-F5344CB8AC3E}">
        <p14:creationId xmlns:p14="http://schemas.microsoft.com/office/powerpoint/2010/main" val="8912016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硬布线逻辑的实现途径</a:t>
            </a:r>
            <a:endParaRPr lang="en-US" dirty="0"/>
          </a:p>
        </p:txBody>
      </p:sp>
      <p:sp>
        <p:nvSpPr>
          <p:cNvPr id="3" name="Content Placeholder 2"/>
          <p:cNvSpPr>
            <a:spLocks noGrp="1"/>
          </p:cNvSpPr>
          <p:nvPr>
            <p:ph idx="1"/>
          </p:nvPr>
        </p:nvSpPr>
        <p:spPr/>
        <p:txBody>
          <a:bodyPr/>
          <a:lstStyle/>
          <a:p>
            <a:r>
              <a:rPr lang="zh-CN" altLang="en-US" dirty="0"/>
              <a:t>两级门电路的实现</a:t>
            </a:r>
            <a:endParaRPr lang="en-US" altLang="zh-CN" dirty="0"/>
          </a:p>
          <a:p>
            <a:pPr lvl="1"/>
            <a:r>
              <a:rPr lang="en-US" altLang="zh-CN" dirty="0"/>
              <a:t>PLA</a:t>
            </a:r>
            <a:r>
              <a:rPr lang="zh-CN" altLang="en-US" dirty="0"/>
              <a:t>，</a:t>
            </a:r>
            <a:r>
              <a:rPr lang="en-US" altLang="zh-CN" dirty="0"/>
              <a:t>PAL</a:t>
            </a:r>
            <a:r>
              <a:rPr lang="zh-CN" altLang="en-US" dirty="0"/>
              <a:t>和</a:t>
            </a:r>
            <a:r>
              <a:rPr lang="en-US" altLang="zh-CN" dirty="0"/>
              <a:t>GAL</a:t>
            </a:r>
            <a:r>
              <a:rPr lang="zh-CN" altLang="en-US" dirty="0"/>
              <a:t>电路基本上是两级门电路，与所写出的逻辑表达式基本一致</a:t>
            </a:r>
            <a:endParaRPr lang="en-US" altLang="zh-CN" dirty="0"/>
          </a:p>
          <a:p>
            <a:pPr lvl="1"/>
            <a:r>
              <a:rPr lang="zh-CN" altLang="en-US" dirty="0"/>
              <a:t>当实际逻辑更为复杂时，可将若干个电路串、并联组合使用以实现复杂的逻辑关系</a:t>
            </a:r>
            <a:endParaRPr lang="en-US" altLang="zh-CN" dirty="0"/>
          </a:p>
          <a:p>
            <a:r>
              <a:rPr lang="en-US" altLang="zh-CN" dirty="0"/>
              <a:t>VLSI</a:t>
            </a:r>
            <a:r>
              <a:rPr lang="zh-CN" altLang="en-US" dirty="0"/>
              <a:t>直接实现</a:t>
            </a:r>
            <a:endParaRPr lang="en-US" altLang="zh-CN" dirty="0"/>
          </a:p>
          <a:p>
            <a:pPr lvl="1"/>
            <a:r>
              <a:rPr lang="zh-CN" altLang="en-US" dirty="0"/>
              <a:t>硬布线逻辑电路直接集成在</a:t>
            </a:r>
            <a:r>
              <a:rPr lang="en-US" altLang="zh-CN" dirty="0"/>
              <a:t>CPU</a:t>
            </a:r>
            <a:r>
              <a:rPr lang="zh-CN" altLang="en-US" dirty="0"/>
              <a:t>芯片中，这种全定制电路集成度高、速度高，并可缩小机器体积</a:t>
            </a:r>
            <a:endParaRPr lang="en-US" altLang="zh-CN" dirty="0"/>
          </a:p>
          <a:p>
            <a:pPr lvl="1"/>
            <a:r>
              <a:rPr lang="zh-CN" altLang="en-US" dirty="0"/>
              <a:t>芯片投产后，不允许对逻辑进行任何修改</a:t>
            </a:r>
            <a:endParaRPr lang="en-US" dirty="0"/>
          </a:p>
        </p:txBody>
      </p:sp>
    </p:spTree>
    <p:extLst>
      <p:ext uri="{BB962C8B-B14F-4D97-AF65-F5344CB8AC3E}">
        <p14:creationId xmlns:p14="http://schemas.microsoft.com/office/powerpoint/2010/main" val="11009397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硬布线控制逻辑设计中的若干问题</a:t>
            </a:r>
            <a:endParaRPr lang="en-US" dirty="0"/>
          </a:p>
        </p:txBody>
      </p:sp>
      <p:sp>
        <p:nvSpPr>
          <p:cNvPr id="3" name="Content Placeholder 2"/>
          <p:cNvSpPr>
            <a:spLocks noGrp="1"/>
          </p:cNvSpPr>
          <p:nvPr>
            <p:ph idx="1"/>
          </p:nvPr>
        </p:nvSpPr>
        <p:spPr/>
        <p:txBody>
          <a:bodyPr>
            <a:normAutofit/>
          </a:bodyPr>
          <a:lstStyle/>
          <a:p>
            <a:r>
              <a:rPr lang="en-US" altLang="zh-CN" dirty="0"/>
              <a:t>1.</a:t>
            </a:r>
            <a:r>
              <a:rPr lang="zh-CN" altLang="en-US" dirty="0"/>
              <a:t>指令操作码的代码分配：</a:t>
            </a:r>
            <a:endParaRPr lang="en-US" altLang="zh-CN" dirty="0"/>
          </a:p>
          <a:p>
            <a:r>
              <a:rPr lang="zh-CN" altLang="en-US" dirty="0"/>
              <a:t>指令系统确定后，指令操作码的分配对组合逻辑电路的组成影响很大，合理地分配操作码能节省控制部分的电路、减少延迟时间。</a:t>
            </a:r>
            <a:endParaRPr lang="en-US" altLang="zh-CN" dirty="0"/>
          </a:p>
        </p:txBody>
      </p:sp>
    </p:spTree>
    <p:extLst>
      <p:ext uri="{BB962C8B-B14F-4D97-AF65-F5344CB8AC3E}">
        <p14:creationId xmlns:p14="http://schemas.microsoft.com/office/powerpoint/2010/main" val="21194369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硬布线控制逻辑设计中的若干问题</a:t>
            </a:r>
            <a:endParaRPr lang="en-US" dirty="0"/>
          </a:p>
        </p:txBody>
      </p:sp>
      <p:sp>
        <p:nvSpPr>
          <p:cNvPr id="3" name="Content Placeholder 2"/>
          <p:cNvSpPr>
            <a:spLocks noGrp="1"/>
          </p:cNvSpPr>
          <p:nvPr>
            <p:ph idx="1"/>
          </p:nvPr>
        </p:nvSpPr>
        <p:spPr/>
        <p:txBody>
          <a:bodyPr/>
          <a:lstStyle/>
          <a:p>
            <a:r>
              <a:rPr lang="en-US" altLang="zh-CN" dirty="0"/>
              <a:t>2.</a:t>
            </a:r>
            <a:r>
              <a:rPr lang="zh-CN" altLang="en-US" dirty="0"/>
              <a:t>确定机器周期、节拍与主频：</a:t>
            </a:r>
            <a:endParaRPr lang="en-US" altLang="zh-CN" dirty="0"/>
          </a:p>
          <a:p>
            <a:r>
              <a:rPr lang="zh-CN" altLang="en-US" dirty="0"/>
              <a:t>基本上取决于指令的功能及器件的速度。一般先考虑几条典型指令诸如加法指令、转移指令的执行步骤及每一步骤时间，被选择的典型指令要能反映出计算机的各主要部件的速度。 </a:t>
            </a:r>
          </a:p>
          <a:p>
            <a:r>
              <a:rPr lang="zh-CN" altLang="en-US" dirty="0"/>
              <a:t>一般来说机器的周期基本上是根据存储器的速度及执行周期的基本时间确定的。随之机器的主频、每一机器周期的节拍</a:t>
            </a:r>
            <a:r>
              <a:rPr lang="en-US" altLang="zh-CN" dirty="0"/>
              <a:t>(</a:t>
            </a:r>
            <a:r>
              <a:rPr lang="zh-CN" altLang="en-US" dirty="0"/>
              <a:t>电位</a:t>
            </a:r>
            <a:r>
              <a:rPr lang="en-US" altLang="zh-CN" dirty="0"/>
              <a:t>)</a:t>
            </a:r>
            <a:r>
              <a:rPr lang="zh-CN" altLang="en-US" dirty="0"/>
              <a:t>与时钟数也就基本上确定了。</a:t>
            </a:r>
          </a:p>
          <a:p>
            <a:endParaRPr lang="zh-CN" altLang="en-US" dirty="0"/>
          </a:p>
          <a:p>
            <a:endParaRPr lang="en-US" dirty="0"/>
          </a:p>
        </p:txBody>
      </p:sp>
    </p:spTree>
    <p:extLst>
      <p:ext uri="{BB962C8B-B14F-4D97-AF65-F5344CB8AC3E}">
        <p14:creationId xmlns:p14="http://schemas.microsoft.com/office/powerpoint/2010/main" val="10649103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硬布线控制逻辑设计中的若干问题</a:t>
            </a:r>
            <a:endParaRPr lang="en-US" dirty="0"/>
          </a:p>
        </p:txBody>
      </p:sp>
      <p:sp>
        <p:nvSpPr>
          <p:cNvPr id="3" name="Content Placeholder 2"/>
          <p:cNvSpPr>
            <a:spLocks noGrp="1"/>
          </p:cNvSpPr>
          <p:nvPr>
            <p:ph idx="1"/>
          </p:nvPr>
        </p:nvSpPr>
        <p:spPr/>
        <p:txBody>
          <a:bodyPr>
            <a:normAutofit lnSpcReduction="10000"/>
          </a:bodyPr>
          <a:lstStyle/>
          <a:p>
            <a:r>
              <a:rPr lang="en-US" altLang="zh-CN" dirty="0"/>
              <a:t>3.</a:t>
            </a:r>
            <a:r>
              <a:rPr lang="zh-CN" altLang="en-US" dirty="0"/>
              <a:t> 确定机器周期和操作：</a:t>
            </a:r>
            <a:endParaRPr lang="en-US" altLang="zh-CN" dirty="0"/>
          </a:p>
          <a:p>
            <a:r>
              <a:rPr lang="zh-CN" altLang="en-US" dirty="0"/>
              <a:t>根据指令功能，确定每一条指令所需的机器周期数以及每一周期所完成的操作</a:t>
            </a:r>
          </a:p>
          <a:p>
            <a:r>
              <a:rPr lang="zh-CN" altLang="en-US" dirty="0"/>
              <a:t>大部分指令的执行过程与典型指令的情况相类似，甚至更简单些，但有些指令的操作比较复杂。通常采取的办法是：延长这条指令的执行周期或重复多次出现执行周期。 </a:t>
            </a:r>
          </a:p>
          <a:p>
            <a:r>
              <a:rPr lang="zh-CN" altLang="en-US" dirty="0"/>
              <a:t>在确定每条指令在每一机器周期所完成的操作时，也就得出了相应的操作控制命令。该命令的一般表达式</a:t>
            </a:r>
            <a:r>
              <a:rPr lang="en-US" altLang="zh-CN" dirty="0"/>
              <a:t>(</a:t>
            </a:r>
            <a:r>
              <a:rPr lang="zh-CN" altLang="en-US" dirty="0"/>
              <a:t>允许有空缺</a:t>
            </a:r>
            <a:r>
              <a:rPr lang="en-US" altLang="zh-CN" dirty="0"/>
              <a:t>)</a:t>
            </a:r>
            <a:r>
              <a:rPr lang="zh-CN" altLang="en-US" dirty="0"/>
              <a:t>为</a:t>
            </a:r>
          </a:p>
          <a:p>
            <a:pPr lvl="1"/>
            <a:r>
              <a:rPr lang="zh-CN" altLang="en-US" dirty="0"/>
              <a:t>操作控制命令名＝指令名</a:t>
            </a:r>
            <a:r>
              <a:rPr lang="en-US" altLang="zh-CN" dirty="0"/>
              <a:t>×</a:t>
            </a:r>
            <a:r>
              <a:rPr lang="zh-CN" altLang="en-US" dirty="0"/>
              <a:t>机器周期</a:t>
            </a:r>
            <a:r>
              <a:rPr lang="en-US" altLang="zh-CN" dirty="0"/>
              <a:t>×</a:t>
            </a:r>
            <a:r>
              <a:rPr lang="zh-CN" altLang="en-US" dirty="0"/>
              <a:t>节拍</a:t>
            </a:r>
            <a:r>
              <a:rPr lang="en-US" altLang="zh-CN" dirty="0"/>
              <a:t>×</a:t>
            </a:r>
            <a:r>
              <a:rPr lang="zh-CN" altLang="en-US" dirty="0"/>
              <a:t>条件</a:t>
            </a:r>
            <a:endParaRPr lang="en-US" dirty="0"/>
          </a:p>
        </p:txBody>
      </p:sp>
    </p:spTree>
    <p:extLst>
      <p:ext uri="{BB962C8B-B14F-4D97-AF65-F5344CB8AC3E}">
        <p14:creationId xmlns:p14="http://schemas.microsoft.com/office/powerpoint/2010/main" val="8201770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硬布线控制逻辑设计中的若干问题</a:t>
            </a:r>
            <a:endParaRPr lang="en-US" dirty="0"/>
          </a:p>
        </p:txBody>
      </p:sp>
      <p:sp>
        <p:nvSpPr>
          <p:cNvPr id="3" name="Content Placeholder 2"/>
          <p:cNvSpPr>
            <a:spLocks noGrp="1"/>
          </p:cNvSpPr>
          <p:nvPr>
            <p:ph idx="1"/>
          </p:nvPr>
        </p:nvSpPr>
        <p:spPr/>
        <p:txBody>
          <a:bodyPr/>
          <a:lstStyle/>
          <a:p>
            <a:r>
              <a:rPr lang="en-US" altLang="zh-CN" dirty="0"/>
              <a:t>4.</a:t>
            </a:r>
            <a:r>
              <a:rPr lang="zh-CN" altLang="en-US" dirty="0"/>
              <a:t> 综合所有指令的每一个操作命令</a:t>
            </a:r>
            <a:endParaRPr lang="en-US" altLang="zh-CN" dirty="0"/>
          </a:p>
          <a:p>
            <a:r>
              <a:rPr lang="zh-CN" altLang="en-US" dirty="0"/>
              <a:t>由于机器指令有几十条到几百条，所以机器中操作控制命令很多，而且每一个操作命令表达式中包含的内容很多，即项数很多，因此需要化简。需对每个操作命令进行认真检查，以确保正确。</a:t>
            </a:r>
          </a:p>
          <a:p>
            <a:endParaRPr lang="en-US" dirty="0"/>
          </a:p>
        </p:txBody>
      </p:sp>
    </p:spTree>
    <p:extLst>
      <p:ext uri="{BB962C8B-B14F-4D97-AF65-F5344CB8AC3E}">
        <p14:creationId xmlns:p14="http://schemas.microsoft.com/office/powerpoint/2010/main" val="176114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微程序控制与硬布线控制的比较</a:t>
            </a:r>
            <a:endParaRPr lang="en-US" dirty="0"/>
          </a:p>
        </p:txBody>
      </p:sp>
      <p:sp>
        <p:nvSpPr>
          <p:cNvPr id="3" name="Content Placeholder 2"/>
          <p:cNvSpPr>
            <a:spLocks noGrp="1"/>
          </p:cNvSpPr>
          <p:nvPr>
            <p:ph idx="1"/>
          </p:nvPr>
        </p:nvSpPr>
        <p:spPr/>
        <p:txBody>
          <a:bodyPr/>
          <a:lstStyle/>
          <a:p>
            <a:r>
              <a:rPr lang="zh-CN" altLang="en-US" dirty="0"/>
              <a:t>实现</a:t>
            </a:r>
          </a:p>
          <a:p>
            <a:pPr lvl="1"/>
            <a:r>
              <a:rPr lang="zh-CN" altLang="en-US" dirty="0"/>
              <a:t>微程序采用控制存储器，控制信号存放在控存中，实现线路规整</a:t>
            </a:r>
            <a:endParaRPr lang="en-US" altLang="zh-CN" dirty="0"/>
          </a:p>
          <a:p>
            <a:pPr lvl="1"/>
            <a:r>
              <a:rPr lang="zh-CN" altLang="en-US" dirty="0"/>
              <a:t>硬布线由逻辑门组合实现，显得零乱且复杂，修改指令很麻烦。</a:t>
            </a:r>
          </a:p>
          <a:p>
            <a:r>
              <a:rPr lang="zh-CN" altLang="en-US" dirty="0"/>
              <a:t>性能</a:t>
            </a:r>
          </a:p>
          <a:p>
            <a:pPr lvl="1"/>
            <a:r>
              <a:rPr lang="zh-CN" altLang="en-US" dirty="0"/>
              <a:t>微程序控制的速度比硬布线控制的速度低</a:t>
            </a:r>
            <a:endParaRPr lang="en-US" altLang="zh-CN" dirty="0"/>
          </a:p>
          <a:p>
            <a:pPr lvl="1"/>
            <a:r>
              <a:rPr lang="en-US" altLang="zh-CN" dirty="0"/>
              <a:t>RISC</a:t>
            </a:r>
            <a:r>
              <a:rPr lang="zh-CN" altLang="en-US" dirty="0"/>
              <a:t>一般选用硬布线逻辑</a:t>
            </a:r>
          </a:p>
          <a:p>
            <a:endParaRPr lang="en-US" dirty="0"/>
          </a:p>
        </p:txBody>
      </p:sp>
    </p:spTree>
    <p:extLst>
      <p:ext uri="{BB962C8B-B14F-4D97-AF65-F5344CB8AC3E}">
        <p14:creationId xmlns:p14="http://schemas.microsoft.com/office/powerpoint/2010/main" val="17900947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控制器的控制方式</a:t>
            </a:r>
            <a:endParaRPr lang="en-US" dirty="0"/>
          </a:p>
        </p:txBody>
      </p:sp>
      <p:sp>
        <p:nvSpPr>
          <p:cNvPr id="3" name="Content Placeholder 2"/>
          <p:cNvSpPr>
            <a:spLocks noGrp="1"/>
          </p:cNvSpPr>
          <p:nvPr>
            <p:ph idx="1"/>
          </p:nvPr>
        </p:nvSpPr>
        <p:spPr/>
        <p:txBody>
          <a:bodyPr/>
          <a:lstStyle/>
          <a:p>
            <a:r>
              <a:rPr lang="en-US" altLang="zh-CN" dirty="0"/>
              <a:t>1.</a:t>
            </a:r>
            <a:r>
              <a:rPr lang="zh-CN" altLang="en-US" dirty="0"/>
              <a:t>同步控制方式：</a:t>
            </a:r>
            <a:endParaRPr lang="en-US" altLang="zh-CN" dirty="0"/>
          </a:p>
          <a:p>
            <a:r>
              <a:rPr lang="zh-CN" altLang="en-US" dirty="0"/>
              <a:t>一条已定的指令在执行时所需的机器周期数和节拍数都是固定不变的，则称为同步控制方式</a:t>
            </a:r>
            <a:endParaRPr lang="en-US" altLang="zh-CN" dirty="0"/>
          </a:p>
          <a:p>
            <a:r>
              <a:rPr lang="zh-CN" altLang="en-US" dirty="0"/>
              <a:t>例如执行一条加法指令</a:t>
            </a:r>
            <a:endParaRPr lang="en-US" altLang="zh-CN" dirty="0"/>
          </a:p>
          <a:p>
            <a:pPr lvl="1"/>
            <a:r>
              <a:rPr lang="zh-CN" altLang="en-US" dirty="0"/>
              <a:t>假如存储器存取时间固定，那么这条指令的</a:t>
            </a:r>
            <a:r>
              <a:rPr lang="en-US" altLang="zh-CN" dirty="0"/>
              <a:t>4</a:t>
            </a:r>
            <a:r>
              <a:rPr lang="zh-CN" altLang="en-US" dirty="0"/>
              <a:t>个工作步骤所需的时间都是确定的，可以采用同步控制方式</a:t>
            </a:r>
            <a:endParaRPr lang="en-US" altLang="zh-CN" dirty="0"/>
          </a:p>
          <a:p>
            <a:pPr lvl="1"/>
            <a:r>
              <a:rPr lang="zh-CN" altLang="en-US" dirty="0"/>
              <a:t>假如存储器存取时间不固定，那么访存操作就不能采用同步控制方式</a:t>
            </a:r>
          </a:p>
          <a:p>
            <a:endParaRPr lang="en-US" dirty="0"/>
          </a:p>
        </p:txBody>
      </p:sp>
    </p:spTree>
    <p:extLst>
      <p:ext uri="{BB962C8B-B14F-4D97-AF65-F5344CB8AC3E}">
        <p14:creationId xmlns:p14="http://schemas.microsoft.com/office/powerpoint/2010/main" val="10872306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控制器的控制方式</a:t>
            </a:r>
          </a:p>
        </p:txBody>
      </p:sp>
      <p:sp>
        <p:nvSpPr>
          <p:cNvPr id="3" name="Content Placeholder 2"/>
          <p:cNvSpPr>
            <a:spLocks noGrp="1"/>
          </p:cNvSpPr>
          <p:nvPr>
            <p:ph idx="1"/>
          </p:nvPr>
        </p:nvSpPr>
        <p:spPr/>
        <p:txBody>
          <a:bodyPr/>
          <a:lstStyle/>
          <a:p>
            <a:r>
              <a:rPr lang="en-US" altLang="zh-CN" dirty="0"/>
              <a:t>2.</a:t>
            </a:r>
            <a:r>
              <a:rPr lang="zh-CN" altLang="en-US" dirty="0"/>
              <a:t>异步控制方式：</a:t>
            </a:r>
            <a:endParaRPr lang="en-US" altLang="zh-CN" dirty="0"/>
          </a:p>
          <a:p>
            <a:r>
              <a:rPr lang="zh-CN" altLang="en-US" dirty="0"/>
              <a:t>每条指令、每个微操作需要多少时间就占用多少时间，其特点是：当控制器发出进行某一微操作控制信号后，等待执行部件完成该操作后发回的“回答”信号或“结束”信号，再开始新的微操作，称为异步控制方式。</a:t>
            </a:r>
            <a:endParaRPr lang="en-US" altLang="zh-CN" dirty="0"/>
          </a:p>
          <a:p>
            <a:r>
              <a:rPr lang="zh-CN" altLang="en-US" dirty="0"/>
              <a:t>用这种方式所形成的微操作序列没有固定的周期节拍和严格的时钟同步。</a:t>
            </a:r>
            <a:endParaRPr lang="en-US" dirty="0"/>
          </a:p>
        </p:txBody>
      </p:sp>
    </p:spTree>
    <p:extLst>
      <p:ext uri="{BB962C8B-B14F-4D97-AF65-F5344CB8AC3E}">
        <p14:creationId xmlns:p14="http://schemas.microsoft.com/office/powerpoint/2010/main" val="1477704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控制器的控制方式</a:t>
            </a:r>
            <a:endParaRPr lang="en-US" dirty="0"/>
          </a:p>
        </p:txBody>
      </p:sp>
      <p:sp>
        <p:nvSpPr>
          <p:cNvPr id="3" name="Content Placeholder 2"/>
          <p:cNvSpPr>
            <a:spLocks noGrp="1"/>
          </p:cNvSpPr>
          <p:nvPr>
            <p:ph idx="1"/>
          </p:nvPr>
        </p:nvSpPr>
        <p:spPr/>
        <p:txBody>
          <a:bodyPr/>
          <a:lstStyle/>
          <a:p>
            <a:r>
              <a:rPr lang="en-US" altLang="zh-CN" dirty="0"/>
              <a:t>3.</a:t>
            </a:r>
            <a:r>
              <a:rPr lang="zh-CN" altLang="en-US" dirty="0"/>
              <a:t>联合控制方式</a:t>
            </a:r>
            <a:endParaRPr lang="en-US" altLang="zh-CN" dirty="0"/>
          </a:p>
          <a:p>
            <a:r>
              <a:rPr lang="zh-CN" altLang="en-US" dirty="0"/>
              <a:t>同步控制和异步控制相结合的方式。对不同指令的各个微操作实行大部分统一、小部分区别对待的方式。</a:t>
            </a:r>
            <a:endParaRPr lang="en-US" altLang="zh-CN" dirty="0"/>
          </a:p>
          <a:p>
            <a:pPr lvl="1"/>
            <a:r>
              <a:rPr lang="zh-CN" altLang="en-US" dirty="0"/>
              <a:t>大部分操作安排在一个固定机器周期中，并在同步时序信号控制下进行</a:t>
            </a:r>
            <a:endParaRPr lang="en-US" altLang="zh-CN" dirty="0"/>
          </a:p>
          <a:p>
            <a:pPr lvl="1"/>
            <a:r>
              <a:rPr lang="zh-CN" altLang="en-US" dirty="0"/>
              <a:t>对那些时间难以确定的操作，则以执行部件送回的“回答”信号作为本次操作的结束</a:t>
            </a:r>
            <a:endParaRPr lang="en-US" dirty="0"/>
          </a:p>
        </p:txBody>
      </p:sp>
    </p:spTree>
    <p:extLst>
      <p:ext uri="{BB962C8B-B14F-4D97-AF65-F5344CB8AC3E}">
        <p14:creationId xmlns:p14="http://schemas.microsoft.com/office/powerpoint/2010/main" val="10872269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控制器的控制方式</a:t>
            </a:r>
            <a:endParaRPr lang="en-US" dirty="0"/>
          </a:p>
        </p:txBody>
      </p:sp>
      <p:sp>
        <p:nvSpPr>
          <p:cNvPr id="3" name="Content Placeholder 2"/>
          <p:cNvSpPr>
            <a:spLocks noGrp="1"/>
          </p:cNvSpPr>
          <p:nvPr>
            <p:ph idx="1"/>
          </p:nvPr>
        </p:nvSpPr>
        <p:spPr/>
        <p:txBody>
          <a:bodyPr/>
          <a:lstStyle/>
          <a:p>
            <a:r>
              <a:rPr lang="en-US" altLang="zh-CN" dirty="0"/>
              <a:t>4.</a:t>
            </a:r>
            <a:r>
              <a:rPr lang="zh-CN" altLang="en-US" dirty="0"/>
              <a:t>人工控制</a:t>
            </a:r>
            <a:endParaRPr lang="en-US" altLang="zh-CN" dirty="0"/>
          </a:p>
          <a:p>
            <a:r>
              <a:rPr lang="zh-CN" altLang="en-US" dirty="0"/>
              <a:t>为了调机和软件开发的需要，在计算机面板或内部往往设置一些开关或按键以进行人工控制。</a:t>
            </a:r>
            <a:endParaRPr lang="en-US" altLang="zh-CN" dirty="0"/>
          </a:p>
          <a:p>
            <a:pPr lvl="1"/>
            <a:r>
              <a:rPr lang="en-US" dirty="0" err="1"/>
              <a:t>reset按键</a:t>
            </a:r>
            <a:endParaRPr lang="en-US" dirty="0"/>
          </a:p>
          <a:p>
            <a:pPr lvl="1"/>
            <a:r>
              <a:rPr lang="zh-CN" altLang="en-US" dirty="0"/>
              <a:t>连续执行或单条指令执行的转换开关</a:t>
            </a:r>
            <a:endParaRPr lang="en-US" dirty="0"/>
          </a:p>
        </p:txBody>
      </p:sp>
    </p:spTree>
    <p:extLst>
      <p:ext uri="{BB962C8B-B14F-4D97-AF65-F5344CB8AC3E}">
        <p14:creationId xmlns:p14="http://schemas.microsoft.com/office/powerpoint/2010/main" val="8536608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3278</TotalTime>
  <Words>12235</Words>
  <Application>Microsoft Office PowerPoint</Application>
  <PresentationFormat>全屏显示(4:3)</PresentationFormat>
  <Paragraphs>833</Paragraphs>
  <Slides>136</Slides>
  <Notes>30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3</vt:i4>
      </vt:variant>
      <vt:variant>
        <vt:lpstr>幻灯片标题</vt:lpstr>
      </vt:variant>
      <vt:variant>
        <vt:i4>136</vt:i4>
      </vt:variant>
    </vt:vector>
  </HeadingPairs>
  <TitlesOfParts>
    <vt:vector size="150" baseType="lpstr">
      <vt:lpstr>Huawei Sans</vt:lpstr>
      <vt:lpstr>DengXian</vt:lpstr>
      <vt:lpstr>微软雅黑</vt:lpstr>
      <vt:lpstr>Arial</vt:lpstr>
      <vt:lpstr>Arial Narrow</vt:lpstr>
      <vt:lpstr>Calibri</vt:lpstr>
      <vt:lpstr>Calibri Light</vt:lpstr>
      <vt:lpstr>Cambria Math</vt:lpstr>
      <vt:lpstr>Times New Roman</vt:lpstr>
      <vt:lpstr>Wingdings</vt:lpstr>
      <vt:lpstr>Office Theme</vt:lpstr>
      <vt:lpstr>位图图像</vt:lpstr>
      <vt:lpstr>Photoshop.Image.7</vt:lpstr>
      <vt:lpstr>Photo Editor 照片</vt:lpstr>
      <vt:lpstr>第6章 中央处理器</vt:lpstr>
      <vt:lpstr>6.1 控制器的组成</vt:lpstr>
      <vt:lpstr>控制器的功能</vt:lpstr>
      <vt:lpstr>控制器的功能</vt:lpstr>
      <vt:lpstr>控制器的功能</vt:lpstr>
      <vt:lpstr>控制器的组成</vt:lpstr>
      <vt:lpstr>控制器的组成</vt:lpstr>
      <vt:lpstr>控制器的组成</vt:lpstr>
      <vt:lpstr>控制器的组成</vt:lpstr>
      <vt:lpstr>控制器的组成</vt:lpstr>
      <vt:lpstr>指令执行过程</vt:lpstr>
      <vt:lpstr>指令执行过程</vt:lpstr>
      <vt:lpstr>指令执行过程举例</vt:lpstr>
      <vt:lpstr>加法指令的执行过程</vt:lpstr>
      <vt:lpstr>加法指令的执行过程</vt:lpstr>
      <vt:lpstr>条件转移指令的执行过程</vt:lpstr>
      <vt:lpstr>条件转移指令的执行过程</vt:lpstr>
      <vt:lpstr>其他指令</vt:lpstr>
      <vt:lpstr>6.2 微程序控制计算机的基本工作原理</vt:lpstr>
      <vt:lpstr>微程序控制的基本概念</vt:lpstr>
      <vt:lpstr>微程序控制的基本概念</vt:lpstr>
      <vt:lpstr>控制存储器</vt:lpstr>
      <vt:lpstr>控制存储器的组织</vt:lpstr>
      <vt:lpstr>实现微程序控制的基本原理</vt:lpstr>
      <vt:lpstr>实现微程序控制的基本原理</vt:lpstr>
      <vt:lpstr>加法指令控制信号</vt:lpstr>
      <vt:lpstr>加法指令控制信号 (1) 取指微指令</vt:lpstr>
      <vt:lpstr>加法指令控制信号</vt:lpstr>
      <vt:lpstr>加法指令控制信号 (2)计算地址微指令</vt:lpstr>
      <vt:lpstr>加法指令控制信号</vt:lpstr>
      <vt:lpstr>加法指令控制信号 (3) 取数微指令</vt:lpstr>
      <vt:lpstr>加法指令控制信号</vt:lpstr>
      <vt:lpstr>加法指令控制信号 (4) 加法运算和送结果微指令</vt:lpstr>
      <vt:lpstr>微指令</vt:lpstr>
      <vt:lpstr>加法指令的微指令编码</vt:lpstr>
      <vt:lpstr>微程序</vt:lpstr>
      <vt:lpstr>微程序控制器</vt:lpstr>
      <vt:lpstr>时序信号及工作脉冲的形成</vt:lpstr>
      <vt:lpstr>时序信号及工作脉冲的形成</vt:lpstr>
      <vt:lpstr>电路配合中的常见问题 (1) 电路延迟引起的波形畸变</vt:lpstr>
      <vt:lpstr>电路配合中的常见问题 (1) 电路延迟引起的波形畸变</vt:lpstr>
      <vt:lpstr>电路配合中的常见问题 (2) 机器周期的确定</vt:lpstr>
      <vt:lpstr>电路配合中的常见问题 (3)时钟脉冲CLK和工作脉冲CP的标准性</vt:lpstr>
      <vt:lpstr>微程序控制计算机的工作过程简单的总结</vt:lpstr>
      <vt:lpstr>微程序控制计算机的工作过程简单的总结</vt:lpstr>
      <vt:lpstr>微程序控制计算机的工作过程简单的总结</vt:lpstr>
      <vt:lpstr>6.3 微程序设计技术</vt:lpstr>
      <vt:lpstr>微程序设计的问题</vt:lpstr>
      <vt:lpstr>微指令控制字段的编译法： 直接控制法</vt:lpstr>
      <vt:lpstr>微指令控制字段的编译法： 字段直接编译法</vt:lpstr>
      <vt:lpstr>微指令控制字段的编译法： 字段直接编译法</vt:lpstr>
      <vt:lpstr>微指令控制字段的编译法： 字段间接编译法</vt:lpstr>
      <vt:lpstr>微指令控制字段的编译法： 常数源字段E </vt:lpstr>
      <vt:lpstr>微程序流的控制</vt:lpstr>
      <vt:lpstr>增量与下址字段结合产生后继微地址</vt:lpstr>
      <vt:lpstr>增量与下址字段方式</vt:lpstr>
      <vt:lpstr>转移控制字段BCF定义的8个微命令</vt:lpstr>
      <vt:lpstr>转移地址字段BAF的设置</vt:lpstr>
      <vt:lpstr>多路转移方式</vt:lpstr>
      <vt:lpstr>多路转移方式</vt:lpstr>
      <vt:lpstr>微中断</vt:lpstr>
      <vt:lpstr>微指令格式</vt:lpstr>
      <vt:lpstr>微指令格式</vt:lpstr>
      <vt:lpstr>微指令格式</vt:lpstr>
      <vt:lpstr>微程序控制存储器</vt:lpstr>
      <vt:lpstr>动态微程序设计</vt:lpstr>
      <vt:lpstr>控制存储器的操作</vt:lpstr>
      <vt:lpstr>串行方式</vt:lpstr>
      <vt:lpstr>并行方式</vt:lpstr>
      <vt:lpstr>毫微程序设计的基本概念</vt:lpstr>
      <vt:lpstr>毫微程序控制存储器</vt:lpstr>
      <vt:lpstr>微程序设计语言</vt:lpstr>
      <vt:lpstr>6.4 硬布线控制的计算机</vt:lpstr>
      <vt:lpstr>时序控制信号形成部件的类型</vt:lpstr>
      <vt:lpstr>时序与节拍</vt:lpstr>
      <vt:lpstr>时序与节拍</vt:lpstr>
      <vt:lpstr>时序与节拍</vt:lpstr>
      <vt:lpstr>操作码译码器</vt:lpstr>
      <vt:lpstr>操作控制信号的产生</vt:lpstr>
      <vt:lpstr>加法指令的控制逻辑表达式： 取指周期(cy1)</vt:lpstr>
      <vt:lpstr>加法指令的控制逻辑表达式： 取指周期(cy1)</vt:lpstr>
      <vt:lpstr>加法指令的控制逻辑表达式： 计算地址周期(cy2)</vt:lpstr>
      <vt:lpstr>对表达式综合分析(1)</vt:lpstr>
      <vt:lpstr>对表达式综合分析(2)</vt:lpstr>
      <vt:lpstr>对表达式综合分析(3)</vt:lpstr>
      <vt:lpstr>对表达式综合分析(4)</vt:lpstr>
      <vt:lpstr>对表达式综合分析(4)</vt:lpstr>
      <vt:lpstr>硬布线控制器的组成</vt:lpstr>
      <vt:lpstr>程序计数器的输入</vt:lpstr>
      <vt:lpstr>硬布线逻辑的实现途径</vt:lpstr>
      <vt:lpstr>硬布线控制逻辑设计中的若干问题</vt:lpstr>
      <vt:lpstr>硬布线控制逻辑设计中的若干问题</vt:lpstr>
      <vt:lpstr>硬布线控制逻辑设计中的若干问题</vt:lpstr>
      <vt:lpstr>硬布线控制逻辑设计中的若干问题</vt:lpstr>
      <vt:lpstr>微程序控制与硬布线控制的比较</vt:lpstr>
      <vt:lpstr>控制器的控制方式</vt:lpstr>
      <vt:lpstr>控制器的控制方式</vt:lpstr>
      <vt:lpstr>控制器的控制方式</vt:lpstr>
      <vt:lpstr>控制器的控制方式</vt:lpstr>
      <vt:lpstr>6.5 流水线工作原理</vt:lpstr>
      <vt:lpstr>流水线基本工作原理</vt:lpstr>
      <vt:lpstr>指令执行流水线</vt:lpstr>
      <vt:lpstr>指令重叠执行情况</vt:lpstr>
      <vt:lpstr>运算操作流水线</vt:lpstr>
      <vt:lpstr>流水线的相关问题</vt:lpstr>
      <vt:lpstr>流水线的相关问题</vt:lpstr>
      <vt:lpstr>程序转移对流水线的影响</vt:lpstr>
      <vt:lpstr>程序转移对流水线的影响</vt:lpstr>
      <vt:lpstr>程序转移对流水线的影响</vt:lpstr>
      <vt:lpstr>程序转移对流水线的影响</vt:lpstr>
      <vt:lpstr>指令预取和乱序执行</vt:lpstr>
      <vt:lpstr>6.6 CPU举例</vt:lpstr>
      <vt:lpstr>鲲鹏简介</vt:lpstr>
      <vt:lpstr>基于ARMv8的鲲鹏处理器微架构</vt:lpstr>
      <vt:lpstr>鲲鹏处理器</vt:lpstr>
      <vt:lpstr>基于鲲鹏主板的多样化计算产品</vt:lpstr>
      <vt:lpstr>基于鲲鹏920的华为TaiShan 200服务器</vt:lpstr>
      <vt:lpstr>RISC的CPU</vt:lpstr>
      <vt:lpstr>MB86901芯片的逻辑框图</vt:lpstr>
      <vt:lpstr>MB86901芯片的专用寄存器</vt:lpstr>
      <vt:lpstr>MB86901芯片的程序状态寄存器PSR</vt:lpstr>
      <vt:lpstr>RISC 的通用寄存器</vt:lpstr>
      <vt:lpstr>RISC 的通用寄存器</vt:lpstr>
      <vt:lpstr>RISC 的通用寄存器</vt:lpstr>
      <vt:lpstr>举例：过程A调用B，过程B调用C</vt:lpstr>
      <vt:lpstr>窗口重叠部分</vt:lpstr>
      <vt:lpstr>流水线组织</vt:lpstr>
      <vt:lpstr>流水线组织</vt:lpstr>
      <vt:lpstr>流水线组织</vt:lpstr>
      <vt:lpstr>流水线组织</vt:lpstr>
      <vt:lpstr>流水线组织</vt:lpstr>
      <vt:lpstr>流水线组织</vt:lpstr>
      <vt:lpstr>Pentium微处理器</vt:lpstr>
      <vt:lpstr>6.7 计算机的供电</vt:lpstr>
      <vt:lpstr>计算机的供电</vt:lpstr>
      <vt:lpstr>不间断电源(uninterrupted power supply，UPS)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第4章 主存储器</dc:title>
  <dc:creator>juncheng jia</dc:creator>
  <cp:lastModifiedBy>Holger Zhang</cp:lastModifiedBy>
  <cp:revision>238</cp:revision>
  <dcterms:created xsi:type="dcterms:W3CDTF">2017-03-11T09:23:07Z</dcterms:created>
  <dcterms:modified xsi:type="dcterms:W3CDTF">2021-07-02T04:31:17Z</dcterms:modified>
</cp:coreProperties>
</file>